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84" r:id="rId8"/>
    <p:sldId id="283" r:id="rId9"/>
    <p:sldId id="285" r:id="rId10"/>
    <p:sldId id="267" r:id="rId11"/>
    <p:sldId id="268" r:id="rId12"/>
    <p:sldId id="269" r:id="rId13"/>
    <p:sldId id="270" r:id="rId14"/>
    <p:sldId id="271" r:id="rId15"/>
    <p:sldId id="286" r:id="rId16"/>
    <p:sldId id="287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3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Gross</a:t>
            </a:r>
            <a:r>
              <a:rPr lang="en-US" b="1" baseline="0" dirty="0"/>
              <a:t> Fixed Assets and Employees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Employees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2020.0</c:v>
                </c:pt>
                <c:pt idx="1">
                  <c:v>2021.0</c:v>
                </c:pt>
                <c:pt idx="2">
                  <c:v>2022.0</c:v>
                </c:pt>
                <c:pt idx="3">
                  <c:v>2023.0</c:v>
                </c:pt>
                <c:pt idx="4">
                  <c:v>2024.0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167.0</c:v>
                </c:pt>
                <c:pt idx="1">
                  <c:v>115.0</c:v>
                </c:pt>
                <c:pt idx="2">
                  <c:v>133.0</c:v>
                </c:pt>
                <c:pt idx="3">
                  <c:v>112.0</c:v>
                </c:pt>
                <c:pt idx="4">
                  <c:v>120.0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73-479B-BA6B-441713CD7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54215904"/>
        <c:axId val="-175421123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Fixed Assets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2020.0</c:v>
                </c:pt>
                <c:pt idx="1">
                  <c:v>2021.0</c:v>
                </c:pt>
                <c:pt idx="2">
                  <c:v>2022.0</c:v>
                </c:pt>
                <c:pt idx="3">
                  <c:v>2023.0</c:v>
                </c:pt>
                <c:pt idx="4">
                  <c:v>2024.0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12500.0</c:v>
                </c:pt>
                <c:pt idx="1">
                  <c:v>13500.0</c:v>
                </c:pt>
                <c:pt idx="2">
                  <c:v>15500.0</c:v>
                </c:pt>
                <c:pt idx="3">
                  <c:v>16000.0</c:v>
                </c:pt>
                <c:pt idx="4">
                  <c:v>16500.0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473-479B-BA6B-441713CD7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54194048"/>
        <c:axId val="-1754202400"/>
      </c:lineChart>
      <c:catAx>
        <c:axId val="-175421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4211232"/>
        <c:crosses val="autoZero"/>
        <c:auto val="1"/>
        <c:lblAlgn val="ctr"/>
        <c:lblOffset val="100"/>
        <c:noMultiLvlLbl val="0"/>
      </c:catAx>
      <c:valAx>
        <c:axId val="-1754211232"/>
        <c:scaling>
          <c:orientation val="minMax"/>
          <c:min val="8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Employees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4215904"/>
        <c:crosses val="autoZero"/>
        <c:crossBetween val="between"/>
      </c:valAx>
      <c:valAx>
        <c:axId val="-1754202400"/>
        <c:scaling>
          <c:orientation val="minMax"/>
          <c:min val="11500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Gross</a:t>
                </a:r>
                <a:r>
                  <a:rPr lang="en-US" baseline="0" dirty="0"/>
                  <a:t> Fixed Assets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4194048"/>
        <c:crosses val="max"/>
        <c:crossBetween val="between"/>
      </c:valAx>
      <c:catAx>
        <c:axId val="-1754194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54202400"/>
        <c:crosses val="autoZero"/>
        <c:auto val="1"/>
        <c:lblAlgn val="ctr"/>
        <c:lblOffset val="100"/>
        <c:noMultiLvlLbl val="0"/>
      </c:cat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EBITDA and</a:t>
            </a:r>
            <a:r>
              <a:rPr lang="en-US" b="1" baseline="0" dirty="0"/>
              <a:t> Equity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326478293374"/>
          <c:y val="0.134484498031496"/>
          <c:w val="0.765760644758531"/>
          <c:h val="0.6899820374015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EBITDA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2020.0</c:v>
                </c:pt>
                <c:pt idx="1">
                  <c:v>2021.0</c:v>
                </c:pt>
                <c:pt idx="2">
                  <c:v>2022.0</c:v>
                </c:pt>
                <c:pt idx="3">
                  <c:v>2023.0</c:v>
                </c:pt>
                <c:pt idx="4">
                  <c:v>2024.0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3000.0</c:v>
                </c:pt>
                <c:pt idx="1">
                  <c:v>3500.0</c:v>
                </c:pt>
                <c:pt idx="2">
                  <c:v>3700.0</c:v>
                </c:pt>
                <c:pt idx="3">
                  <c:v>3750.0</c:v>
                </c:pt>
                <c:pt idx="4">
                  <c:v>4000.0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7BF-4B6E-A8A9-4E025ABD27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Equity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2020.0</c:v>
                </c:pt>
                <c:pt idx="1">
                  <c:v>2021.0</c:v>
                </c:pt>
                <c:pt idx="2">
                  <c:v>2022.0</c:v>
                </c:pt>
                <c:pt idx="3">
                  <c:v>2023.0</c:v>
                </c:pt>
                <c:pt idx="4">
                  <c:v>2024.0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2500.0</c:v>
                </c:pt>
                <c:pt idx="1">
                  <c:v>3500.0</c:v>
                </c:pt>
                <c:pt idx="2">
                  <c:v>4500.0</c:v>
                </c:pt>
                <c:pt idx="3">
                  <c:v>5500.0</c:v>
                </c:pt>
                <c:pt idx="4">
                  <c:v>6500.0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7BF-4B6E-A8A9-4E025ABD2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54013088"/>
        <c:axId val="-1754008416"/>
      </c:lineChart>
      <c:catAx>
        <c:axId val="-175401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4008416"/>
        <c:crosses val="autoZero"/>
        <c:auto val="1"/>
        <c:lblAlgn val="ctr"/>
        <c:lblOffset val="100"/>
        <c:noMultiLvlLbl val="0"/>
      </c:catAx>
      <c:valAx>
        <c:axId val="-1754008416"/>
        <c:scaling>
          <c:orientation val="minMax"/>
          <c:max val="7500.0"/>
          <c:min val="15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000s of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401308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Gross Margin and Return</a:t>
            </a:r>
            <a:r>
              <a:rPr lang="en-US" b="1" baseline="0" dirty="0"/>
              <a:t> on Asset %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326478293374"/>
          <c:y val="0.125109498031496"/>
          <c:w val="0.765760644758531"/>
          <c:h val="0.6899820374015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GM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0.0393952894436172"/>
                  <c:y val="0.0177969980314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F6-49BD-98CA-DA754A5D0570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2020.0</c:v>
                </c:pt>
                <c:pt idx="1">
                  <c:v>2021.0</c:v>
                </c:pt>
                <c:pt idx="2">
                  <c:v>2022.0</c:v>
                </c:pt>
                <c:pt idx="3">
                  <c:v>2023.0</c:v>
                </c:pt>
                <c:pt idx="4">
                  <c:v>2024.0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0.35</c:v>
                </c:pt>
                <c:pt idx="1">
                  <c:v>0.36</c:v>
                </c:pt>
                <c:pt idx="2">
                  <c:v>0.365</c:v>
                </c:pt>
                <c:pt idx="3">
                  <c:v>0.37</c:v>
                </c:pt>
                <c:pt idx="4">
                  <c:v>0.37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7BF-4B6E-A8A9-4E025ABD2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53952656"/>
        <c:axId val="-175394758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ROA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0.0140791494863397"/>
                  <c:y val="-0.028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F6-49BD-98CA-DA754A5D057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"/>
                  <c:y val="0.028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F6-49BD-98CA-DA754A5D0570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accent2">
                  <a:lumMod val="75000"/>
                  <a:alpha val="26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2020.0</c:v>
                </c:pt>
                <c:pt idx="1">
                  <c:v>2021.0</c:v>
                </c:pt>
                <c:pt idx="2">
                  <c:v>2022.0</c:v>
                </c:pt>
                <c:pt idx="3">
                  <c:v>2023.0</c:v>
                </c:pt>
                <c:pt idx="4">
                  <c:v>2024.0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0.055</c:v>
                </c:pt>
                <c:pt idx="1">
                  <c:v>0.0575</c:v>
                </c:pt>
                <c:pt idx="2">
                  <c:v>0.06</c:v>
                </c:pt>
                <c:pt idx="3">
                  <c:v>0.065</c:v>
                </c:pt>
                <c:pt idx="4">
                  <c:v>0.065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F6-49BD-98CA-DA754A5D0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53930448"/>
        <c:axId val="-1753938816"/>
      </c:lineChart>
      <c:catAx>
        <c:axId val="-175395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3947584"/>
        <c:crosses val="autoZero"/>
        <c:auto val="1"/>
        <c:lblAlgn val="ctr"/>
        <c:lblOffset val="100"/>
        <c:noMultiLvlLbl val="0"/>
      </c:catAx>
      <c:valAx>
        <c:axId val="-1753947584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Gross</a:t>
                </a:r>
                <a:r>
                  <a:rPr lang="en-US" baseline="0" dirty="0"/>
                  <a:t> Margin %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3952656"/>
        <c:crosses val="autoZero"/>
        <c:crossBetween val="between"/>
      </c:valAx>
      <c:valAx>
        <c:axId val="-17539388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Return</a:t>
                </a:r>
                <a:r>
                  <a:rPr lang="en-US" baseline="0" dirty="0"/>
                  <a:t> on Assets </a:t>
                </a:r>
                <a:r>
                  <a:rPr lang="en-US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3930448"/>
        <c:crosses val="max"/>
        <c:crossBetween val="between"/>
      </c:valAx>
      <c:catAx>
        <c:axId val="-1753930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53938816"/>
        <c:crosses val="autoZero"/>
        <c:auto val="1"/>
        <c:lblAlgn val="ctr"/>
        <c:lblOffset val="100"/>
        <c:noMultiLvlLbl val="0"/>
      </c:cat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Cost % by Category</a:t>
            </a:r>
            <a:r>
              <a:rPr lang="en-US" b="1" baseline="0" dirty="0"/>
              <a:t> and Total Spend 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326473683543"/>
          <c:y val="0.119272279009353"/>
          <c:w val="0.733554465112151"/>
          <c:h val="0.689982037401575"/>
        </c:manualLayout>
      </c:layout>
      <c:barChart>
        <c:barDir val="col"/>
        <c:grouping val="clustered"/>
        <c:varyColors val="0"/>
        <c:ser>
          <c:idx val="5"/>
          <c:order val="4"/>
          <c:tx>
            <c:strRef>
              <c:f>Sheet1!$F$1</c:f>
              <c:strCache>
                <c:ptCount val="1"/>
                <c:pt idx="0">
                  <c:v>Total Spend 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95219348591768E-17"/>
                  <c:y val="0.1097701442636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36F-425F-9D48-DD4AEF1D636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"/>
                  <c:y val="0.1243633567422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36F-425F-9D48-DD4AEF1D636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0161030595813205"/>
                  <c:y val="0.04847865185375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36F-425F-9D48-DD4AEF1D6368}"/>
                </c:ex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Sheet1!$F$2:$F$6</c:f>
              <c:numCache>
                <c:formatCode>General</c:formatCode>
                <c:ptCount val="5"/>
                <c:pt idx="0">
                  <c:v>10000.0</c:v>
                </c:pt>
                <c:pt idx="1">
                  <c:v>9750.0</c:v>
                </c:pt>
                <c:pt idx="2">
                  <c:v>9500.0</c:v>
                </c:pt>
                <c:pt idx="3">
                  <c:v>9450.0</c:v>
                </c:pt>
                <c:pt idx="4">
                  <c:v>9200.0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36F-425F-9D48-DD4AEF1D63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4632992"/>
        <c:axId val="-1754641504"/>
      </c:bar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Raw Materials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Sheet1!$C$2:$C$6</c:f>
              <c:numCache>
                <c:formatCode>0%</c:formatCode>
                <c:ptCount val="5"/>
                <c:pt idx="0">
                  <c:v>0.35</c:v>
                </c:pt>
                <c:pt idx="1">
                  <c:v>0.36</c:v>
                </c:pt>
                <c:pt idx="2">
                  <c:v>0.37</c:v>
                </c:pt>
                <c:pt idx="3">
                  <c:v>0.38</c:v>
                </c:pt>
                <c:pt idx="4">
                  <c:v>0.39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36F-425F-9D48-DD4AEF1D6368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Factory Overhead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Sheet1!$D$2:$D$6</c:f>
              <c:numCache>
                <c:formatCode>0%</c:formatCode>
                <c:ptCount val="5"/>
                <c:pt idx="0">
                  <c:v>0.05</c:v>
                </c:pt>
                <c:pt idx="1">
                  <c:v>0.0600000000000001</c:v>
                </c:pt>
                <c:pt idx="2">
                  <c:v>0.0600000000000001</c:v>
                </c:pt>
                <c:pt idx="3">
                  <c:v>0.07</c:v>
                </c:pt>
                <c:pt idx="4">
                  <c:v>0.08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36F-425F-9D48-DD4AEF1D6368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SGA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0.022290691924379"/>
                  <c:y val="-0.01840192602826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36F-425F-9D48-DD4AEF1D63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Sheet1!$E$2:$E$6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36F-425F-9D48-DD4AEF1D6368}"/>
            </c:ext>
          </c:extLst>
        </c:ser>
        <c:ser>
          <c:idx val="1"/>
          <c:order val="5"/>
          <c:tx>
            <c:strRef>
              <c:f>Sheet1!$B$1</c:f>
              <c:strCache>
                <c:ptCount val="1"/>
                <c:pt idx="0">
                  <c:v>Labor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0.48</c:v>
                </c:pt>
                <c:pt idx="2">
                  <c:v>0.47</c:v>
                </c:pt>
                <c:pt idx="3">
                  <c:v>0.45</c:v>
                </c:pt>
                <c:pt idx="4">
                  <c:v>0.43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836F-425F-9D48-DD4AEF1D63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754655408"/>
        <c:axId val="-175465046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2"/>
                    <c:layout>
                      <c:manualLayout>
                        <c:x val="-0.0393952894436172"/>
                        <c:y val="0.017796998031496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0-836F-425F-9D48-DD4AEF1D6368}"/>
                      </c:ext>
                      <c:ext uri="{CE6537A1-D6FC-4f65-9D91-7224C49458BB}"/>
                    </c:extLst>
                  </c:dLbl>
                  <c:numFmt formatCode="0.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t" anchorCtr="0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2020.0</c:v>
                      </c:pt>
                      <c:pt idx="1">
                        <c:v>2021.0</c:v>
                      </c:pt>
                      <c:pt idx="2">
                        <c:v>2022.0</c:v>
                      </c:pt>
                      <c:pt idx="3">
                        <c:v>2023.0</c:v>
                      </c:pt>
                      <c:pt idx="4">
                        <c:v>2024.0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2020.0</c:v>
                      </c:pt>
                      <c:pt idx="1">
                        <c:v>2021.0</c:v>
                      </c:pt>
                      <c:pt idx="2">
                        <c:v>2022.0</c:v>
                      </c:pt>
                      <c:pt idx="3">
                        <c:v>2023.0</c:v>
                      </c:pt>
                      <c:pt idx="4">
                        <c:v>2024.0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836F-425F-9D48-DD4AEF1D6368}"/>
                  </c:ext>
                </c:extLst>
              </c15:ser>
            </c15:filteredLineSeries>
          </c:ext>
        </c:extLst>
      </c:lineChart>
      <c:catAx>
        <c:axId val="-175465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4650464"/>
        <c:crosses val="autoZero"/>
        <c:auto val="1"/>
        <c:lblAlgn val="ctr"/>
        <c:lblOffset val="100"/>
        <c:noMultiLvlLbl val="0"/>
      </c:catAx>
      <c:valAx>
        <c:axId val="-1754650464"/>
        <c:scaling>
          <c:orientation val="minMax"/>
          <c:max val="0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Category</a:t>
                </a:r>
                <a:r>
                  <a:rPr lang="en-US" baseline="0" dirty="0"/>
                  <a:t> Spend %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4655408"/>
        <c:crosses val="autoZero"/>
        <c:crossBetween val="between"/>
      </c:valAx>
      <c:valAx>
        <c:axId val="-17546415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Total</a:t>
                </a:r>
                <a:r>
                  <a:rPr lang="en-US" baseline="0" dirty="0"/>
                  <a:t> Spend 000s USD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4632992"/>
        <c:crosses val="max"/>
        <c:crossBetween val="between"/>
      </c:valAx>
      <c:catAx>
        <c:axId val="-1754632992"/>
        <c:scaling>
          <c:orientation val="minMax"/>
        </c:scaling>
        <c:delete val="1"/>
        <c:axPos val="b"/>
        <c:majorTickMark val="out"/>
        <c:minorTickMark val="none"/>
        <c:tickLblPos val="nextTo"/>
        <c:crossAx val="-1754641504"/>
        <c:crosses val="autoZero"/>
        <c:auto val="1"/>
        <c:lblAlgn val="ctr"/>
        <c:lblOffset val="100"/>
        <c:noMultiLvlLbl val="0"/>
      </c:cat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CC58E-52DA-4714-B5AD-80F97E78629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1F3F41-5D3C-408A-9ACB-4D60F26F8254}">
      <dgm:prSet phldrT="[Text]" custT="1"/>
      <dgm:spPr/>
      <dgm:t>
        <a:bodyPr/>
        <a:lstStyle/>
        <a:p>
          <a:r>
            <a:rPr lang="en-US" sz="2000" dirty="0"/>
            <a:t>Measure</a:t>
          </a:r>
        </a:p>
      </dgm:t>
    </dgm:pt>
    <dgm:pt modelId="{9502B36F-F2E2-450D-ACE3-9496D095C392}" type="parTrans" cxnId="{44483649-DC0A-4912-B7BD-CE326B3CC5EC}">
      <dgm:prSet/>
      <dgm:spPr/>
      <dgm:t>
        <a:bodyPr/>
        <a:lstStyle/>
        <a:p>
          <a:endParaRPr lang="en-US"/>
        </a:p>
      </dgm:t>
    </dgm:pt>
    <dgm:pt modelId="{46D7DF4D-7CB6-4DB9-9240-1A290EDAF431}" type="sibTrans" cxnId="{44483649-DC0A-4912-B7BD-CE326B3CC5EC}">
      <dgm:prSet/>
      <dgm:spPr/>
      <dgm:t>
        <a:bodyPr/>
        <a:lstStyle/>
        <a:p>
          <a:endParaRPr lang="en-US"/>
        </a:p>
      </dgm:t>
    </dgm:pt>
    <dgm:pt modelId="{0BE90D20-6A88-40A1-9739-F2433E7C31F0}">
      <dgm:prSet phldrT="[Text]" custT="1"/>
      <dgm:spPr/>
      <dgm:t>
        <a:bodyPr/>
        <a:lstStyle/>
        <a:p>
          <a:r>
            <a:rPr lang="en-US" sz="2000" dirty="0"/>
            <a:t>Pareto</a:t>
          </a:r>
        </a:p>
      </dgm:t>
    </dgm:pt>
    <dgm:pt modelId="{A1E9C109-4E72-454F-AC7D-7C8E97E1F871}" type="parTrans" cxnId="{5076B947-3294-453B-9FAE-2FDF09B36015}">
      <dgm:prSet/>
      <dgm:spPr/>
      <dgm:t>
        <a:bodyPr/>
        <a:lstStyle/>
        <a:p>
          <a:endParaRPr lang="en-US"/>
        </a:p>
      </dgm:t>
    </dgm:pt>
    <dgm:pt modelId="{61FE55E5-A9AC-4571-A4D8-159397E7C8B9}" type="sibTrans" cxnId="{5076B947-3294-453B-9FAE-2FDF09B36015}">
      <dgm:prSet/>
      <dgm:spPr/>
      <dgm:t>
        <a:bodyPr/>
        <a:lstStyle/>
        <a:p>
          <a:endParaRPr lang="en-US"/>
        </a:p>
      </dgm:t>
    </dgm:pt>
    <dgm:pt modelId="{93D55072-BFE2-4754-B774-3F479D3C7BFC}">
      <dgm:prSet phldrT="[Text]" custT="1"/>
      <dgm:spPr/>
      <dgm:t>
        <a:bodyPr/>
        <a:lstStyle/>
        <a:p>
          <a:r>
            <a:rPr lang="en-US" sz="2000" dirty="0"/>
            <a:t>Root Cause Analysis</a:t>
          </a:r>
        </a:p>
      </dgm:t>
    </dgm:pt>
    <dgm:pt modelId="{4208C121-94BC-477D-8E8B-1B9A4D689B8E}" type="parTrans" cxnId="{03BE5182-B057-447E-AB78-C55606FA57CA}">
      <dgm:prSet/>
      <dgm:spPr/>
      <dgm:t>
        <a:bodyPr/>
        <a:lstStyle/>
        <a:p>
          <a:endParaRPr lang="en-US"/>
        </a:p>
      </dgm:t>
    </dgm:pt>
    <dgm:pt modelId="{9B5CEE8D-426F-4340-B44A-580EC47AB060}" type="sibTrans" cxnId="{03BE5182-B057-447E-AB78-C55606FA57CA}">
      <dgm:prSet/>
      <dgm:spPr/>
      <dgm:t>
        <a:bodyPr/>
        <a:lstStyle/>
        <a:p>
          <a:endParaRPr lang="en-US"/>
        </a:p>
      </dgm:t>
    </dgm:pt>
    <dgm:pt modelId="{36EFF68A-F8A2-4A6C-89A3-37FCF638CCF1}">
      <dgm:prSet phldrT="[Text]" custT="1"/>
      <dgm:spPr/>
      <dgm:t>
        <a:bodyPr/>
        <a:lstStyle/>
        <a:p>
          <a:r>
            <a:rPr lang="en-US" sz="2000" dirty="0"/>
            <a:t>Actions for Improvement</a:t>
          </a:r>
        </a:p>
      </dgm:t>
    </dgm:pt>
    <dgm:pt modelId="{D8EA25FB-B611-4599-9046-6CF755039940}" type="parTrans" cxnId="{FAA5B8E3-F6D9-48A3-AB2B-5CEF58F87767}">
      <dgm:prSet/>
      <dgm:spPr/>
      <dgm:t>
        <a:bodyPr/>
        <a:lstStyle/>
        <a:p>
          <a:endParaRPr lang="en-US"/>
        </a:p>
      </dgm:t>
    </dgm:pt>
    <dgm:pt modelId="{ED6CA954-5D82-4B1B-BB17-B89FFEF921DF}" type="sibTrans" cxnId="{FAA5B8E3-F6D9-48A3-AB2B-5CEF58F87767}">
      <dgm:prSet/>
      <dgm:spPr/>
      <dgm:t>
        <a:bodyPr/>
        <a:lstStyle/>
        <a:p>
          <a:endParaRPr lang="en-US"/>
        </a:p>
      </dgm:t>
    </dgm:pt>
    <dgm:pt modelId="{963A3BBB-BBDA-40CC-B278-F18333A2D049}">
      <dgm:prSet phldrT="[Text]" custT="1"/>
      <dgm:spPr/>
      <dgm:t>
        <a:bodyPr/>
        <a:lstStyle/>
        <a:p>
          <a:r>
            <a:rPr lang="en-US" sz="2000" dirty="0"/>
            <a:t>Trend Analysis</a:t>
          </a:r>
        </a:p>
      </dgm:t>
    </dgm:pt>
    <dgm:pt modelId="{BC147D50-00E2-4280-85F6-BFC9573F1553}" type="parTrans" cxnId="{7BEFFD06-601B-4879-A93B-811AB7B762C3}">
      <dgm:prSet/>
      <dgm:spPr/>
      <dgm:t>
        <a:bodyPr/>
        <a:lstStyle/>
        <a:p>
          <a:endParaRPr lang="en-US"/>
        </a:p>
      </dgm:t>
    </dgm:pt>
    <dgm:pt modelId="{FD7319B2-0942-4D0A-999A-37F8209006D8}" type="sibTrans" cxnId="{7BEFFD06-601B-4879-A93B-811AB7B762C3}">
      <dgm:prSet/>
      <dgm:spPr/>
      <dgm:t>
        <a:bodyPr/>
        <a:lstStyle/>
        <a:p>
          <a:endParaRPr lang="en-US"/>
        </a:p>
      </dgm:t>
    </dgm:pt>
    <dgm:pt modelId="{D83BF0C8-EF65-4340-B35A-F38469D91F4E}">
      <dgm:prSet custT="1"/>
      <dgm:spPr/>
      <dgm:t>
        <a:bodyPr/>
        <a:lstStyle/>
        <a:p>
          <a:r>
            <a:rPr lang="en-US" sz="2000" dirty="0"/>
            <a:t>Report</a:t>
          </a:r>
        </a:p>
      </dgm:t>
    </dgm:pt>
    <dgm:pt modelId="{222561D5-8F1A-4602-8335-E1FE720958DA}" type="parTrans" cxnId="{FD2336AC-658E-4281-976A-573545245C1D}">
      <dgm:prSet/>
      <dgm:spPr/>
      <dgm:t>
        <a:bodyPr/>
        <a:lstStyle/>
        <a:p>
          <a:endParaRPr lang="en-US"/>
        </a:p>
      </dgm:t>
    </dgm:pt>
    <dgm:pt modelId="{716E2E57-5EA7-4249-9800-DFBBF1E785BD}" type="sibTrans" cxnId="{FD2336AC-658E-4281-976A-573545245C1D}">
      <dgm:prSet/>
      <dgm:spPr/>
      <dgm:t>
        <a:bodyPr/>
        <a:lstStyle/>
        <a:p>
          <a:endParaRPr lang="en-US"/>
        </a:p>
      </dgm:t>
    </dgm:pt>
    <dgm:pt modelId="{866637D2-05C1-4A27-A5FF-00D5F2F318D4}" type="pres">
      <dgm:prSet presAssocID="{211CC58E-52DA-4714-B5AD-80F97E7862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60535-24CE-4243-B5A0-7BD8BF608368}" type="pres">
      <dgm:prSet presAssocID="{211CC58E-52DA-4714-B5AD-80F97E78629A}" presName="cycle" presStyleCnt="0"/>
      <dgm:spPr/>
    </dgm:pt>
    <dgm:pt modelId="{561BCFD3-692B-4A20-B618-100F84F41399}" type="pres">
      <dgm:prSet presAssocID="{591F3F41-5D3C-408A-9ACB-4D60F26F825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5F759-877C-441D-9760-C3307A0C2518}" type="pres">
      <dgm:prSet presAssocID="{46D7DF4D-7CB6-4DB9-9240-1A290EDAF43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1E49E86-7F82-473E-A3F3-96AC16FF939B}" type="pres">
      <dgm:prSet presAssocID="{0BE90D20-6A88-40A1-9739-F2433E7C31F0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1E7CA-3314-4C89-8C09-67D3071F99BC}" type="pres">
      <dgm:prSet presAssocID="{93D55072-BFE2-4754-B774-3F479D3C7BFC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5ACF7-40ED-4BDD-A424-DC371505E9C4}" type="pres">
      <dgm:prSet presAssocID="{36EFF68A-F8A2-4A6C-89A3-37FCF638CCF1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2D08F-3B5C-4FFA-82B8-2F368D874D62}" type="pres">
      <dgm:prSet presAssocID="{963A3BBB-BBDA-40CC-B278-F18333A2D049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37E4D-0B14-4DA1-AE1B-899945AE9FC9}" type="pres">
      <dgm:prSet presAssocID="{D83BF0C8-EF65-4340-B35A-F38469D91F4E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5FF9D0-F103-41FA-9EEA-0152400C929F}" type="presOf" srcId="{211CC58E-52DA-4714-B5AD-80F97E78629A}" destId="{866637D2-05C1-4A27-A5FF-00D5F2F318D4}" srcOrd="0" destOrd="0" presId="urn:microsoft.com/office/officeart/2005/8/layout/cycle3"/>
    <dgm:cxn modelId="{41F3C5F6-FA5D-47FE-AA7C-3D807E6C0D68}" type="presOf" srcId="{D83BF0C8-EF65-4340-B35A-F38469D91F4E}" destId="{73737E4D-0B14-4DA1-AE1B-899945AE9FC9}" srcOrd="0" destOrd="0" presId="urn:microsoft.com/office/officeart/2005/8/layout/cycle3"/>
    <dgm:cxn modelId="{5076B947-3294-453B-9FAE-2FDF09B36015}" srcId="{211CC58E-52DA-4714-B5AD-80F97E78629A}" destId="{0BE90D20-6A88-40A1-9739-F2433E7C31F0}" srcOrd="1" destOrd="0" parTransId="{A1E9C109-4E72-454F-AC7D-7C8E97E1F871}" sibTransId="{61FE55E5-A9AC-4571-A4D8-159397E7C8B9}"/>
    <dgm:cxn modelId="{44483649-DC0A-4912-B7BD-CE326B3CC5EC}" srcId="{211CC58E-52DA-4714-B5AD-80F97E78629A}" destId="{591F3F41-5D3C-408A-9ACB-4D60F26F8254}" srcOrd="0" destOrd="0" parTransId="{9502B36F-F2E2-450D-ACE3-9496D095C392}" sibTransId="{46D7DF4D-7CB6-4DB9-9240-1A290EDAF431}"/>
    <dgm:cxn modelId="{25D3FFBB-C840-46AB-9AE5-DC64267A4B7B}" type="presOf" srcId="{963A3BBB-BBDA-40CC-B278-F18333A2D049}" destId="{30F2D08F-3B5C-4FFA-82B8-2F368D874D62}" srcOrd="0" destOrd="0" presId="urn:microsoft.com/office/officeart/2005/8/layout/cycle3"/>
    <dgm:cxn modelId="{82E5B13E-3E68-4FEC-9F60-525F1CC9A3BC}" type="presOf" srcId="{36EFF68A-F8A2-4A6C-89A3-37FCF638CCF1}" destId="{FD55ACF7-40ED-4BDD-A424-DC371505E9C4}" srcOrd="0" destOrd="0" presId="urn:microsoft.com/office/officeart/2005/8/layout/cycle3"/>
    <dgm:cxn modelId="{03BE5182-B057-447E-AB78-C55606FA57CA}" srcId="{211CC58E-52DA-4714-B5AD-80F97E78629A}" destId="{93D55072-BFE2-4754-B774-3F479D3C7BFC}" srcOrd="2" destOrd="0" parTransId="{4208C121-94BC-477D-8E8B-1B9A4D689B8E}" sibTransId="{9B5CEE8D-426F-4340-B44A-580EC47AB060}"/>
    <dgm:cxn modelId="{70F8CC22-3716-4FCF-BD6B-41C4CB568931}" type="presOf" srcId="{93D55072-BFE2-4754-B774-3F479D3C7BFC}" destId="{EA61E7CA-3314-4C89-8C09-67D3071F99BC}" srcOrd="0" destOrd="0" presId="urn:microsoft.com/office/officeart/2005/8/layout/cycle3"/>
    <dgm:cxn modelId="{FAA5B8E3-F6D9-48A3-AB2B-5CEF58F87767}" srcId="{211CC58E-52DA-4714-B5AD-80F97E78629A}" destId="{36EFF68A-F8A2-4A6C-89A3-37FCF638CCF1}" srcOrd="3" destOrd="0" parTransId="{D8EA25FB-B611-4599-9046-6CF755039940}" sibTransId="{ED6CA954-5D82-4B1B-BB17-B89FFEF921DF}"/>
    <dgm:cxn modelId="{FD2336AC-658E-4281-976A-573545245C1D}" srcId="{211CC58E-52DA-4714-B5AD-80F97E78629A}" destId="{D83BF0C8-EF65-4340-B35A-F38469D91F4E}" srcOrd="5" destOrd="0" parTransId="{222561D5-8F1A-4602-8335-E1FE720958DA}" sibTransId="{716E2E57-5EA7-4249-9800-DFBBF1E785BD}"/>
    <dgm:cxn modelId="{7BEFFD06-601B-4879-A93B-811AB7B762C3}" srcId="{211CC58E-52DA-4714-B5AD-80F97E78629A}" destId="{963A3BBB-BBDA-40CC-B278-F18333A2D049}" srcOrd="4" destOrd="0" parTransId="{BC147D50-00E2-4280-85F6-BFC9573F1553}" sibTransId="{FD7319B2-0942-4D0A-999A-37F8209006D8}"/>
    <dgm:cxn modelId="{79E6AB4E-E052-4A31-8616-6A6571DD8D5E}" type="presOf" srcId="{591F3F41-5D3C-408A-9ACB-4D60F26F8254}" destId="{561BCFD3-692B-4A20-B618-100F84F41399}" srcOrd="0" destOrd="0" presId="urn:microsoft.com/office/officeart/2005/8/layout/cycle3"/>
    <dgm:cxn modelId="{995A3E76-23FA-4162-B8EA-C8CF24B2773E}" type="presOf" srcId="{0BE90D20-6A88-40A1-9739-F2433E7C31F0}" destId="{D1E49E86-7F82-473E-A3F3-96AC16FF939B}" srcOrd="0" destOrd="0" presId="urn:microsoft.com/office/officeart/2005/8/layout/cycle3"/>
    <dgm:cxn modelId="{F2DB7A07-7879-40E1-B727-4A6AC6A0B4CD}" type="presOf" srcId="{46D7DF4D-7CB6-4DB9-9240-1A290EDAF431}" destId="{E555F759-877C-441D-9760-C3307A0C2518}" srcOrd="0" destOrd="0" presId="urn:microsoft.com/office/officeart/2005/8/layout/cycle3"/>
    <dgm:cxn modelId="{23357146-E4DA-464B-BD32-197AD336048B}" type="presParOf" srcId="{866637D2-05C1-4A27-A5FF-00D5F2F318D4}" destId="{2DB60535-24CE-4243-B5A0-7BD8BF608368}" srcOrd="0" destOrd="0" presId="urn:microsoft.com/office/officeart/2005/8/layout/cycle3"/>
    <dgm:cxn modelId="{5A1BA8A6-7BCE-4F85-94F2-F5392CD77047}" type="presParOf" srcId="{2DB60535-24CE-4243-B5A0-7BD8BF608368}" destId="{561BCFD3-692B-4A20-B618-100F84F41399}" srcOrd="0" destOrd="0" presId="urn:microsoft.com/office/officeart/2005/8/layout/cycle3"/>
    <dgm:cxn modelId="{186A2A3E-1DAE-4145-88C5-C19E650D45DC}" type="presParOf" srcId="{2DB60535-24CE-4243-B5A0-7BD8BF608368}" destId="{E555F759-877C-441D-9760-C3307A0C2518}" srcOrd="1" destOrd="0" presId="urn:microsoft.com/office/officeart/2005/8/layout/cycle3"/>
    <dgm:cxn modelId="{A2BEF1D5-F524-4B7A-8264-21CE86FC882E}" type="presParOf" srcId="{2DB60535-24CE-4243-B5A0-7BD8BF608368}" destId="{D1E49E86-7F82-473E-A3F3-96AC16FF939B}" srcOrd="2" destOrd="0" presId="urn:microsoft.com/office/officeart/2005/8/layout/cycle3"/>
    <dgm:cxn modelId="{C1C1DBC3-C2F3-4C59-BAA3-6F60AB884829}" type="presParOf" srcId="{2DB60535-24CE-4243-B5A0-7BD8BF608368}" destId="{EA61E7CA-3314-4C89-8C09-67D3071F99BC}" srcOrd="3" destOrd="0" presId="urn:microsoft.com/office/officeart/2005/8/layout/cycle3"/>
    <dgm:cxn modelId="{1AF4D789-7056-455C-AE58-797723DCC5D0}" type="presParOf" srcId="{2DB60535-24CE-4243-B5A0-7BD8BF608368}" destId="{FD55ACF7-40ED-4BDD-A424-DC371505E9C4}" srcOrd="4" destOrd="0" presId="urn:microsoft.com/office/officeart/2005/8/layout/cycle3"/>
    <dgm:cxn modelId="{BD065976-FA18-467D-A22F-227442A95CC7}" type="presParOf" srcId="{2DB60535-24CE-4243-B5A0-7BD8BF608368}" destId="{30F2D08F-3B5C-4FFA-82B8-2F368D874D62}" srcOrd="5" destOrd="0" presId="urn:microsoft.com/office/officeart/2005/8/layout/cycle3"/>
    <dgm:cxn modelId="{4500AA7E-E0AA-4340-BE0A-68873CA6329C}" type="presParOf" srcId="{2DB60535-24CE-4243-B5A0-7BD8BF608368}" destId="{73737E4D-0B14-4DA1-AE1B-899945AE9FC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5F759-877C-441D-9760-C3307A0C2518}">
      <dsp:nvSpPr>
        <dsp:cNvPr id="0" name=""/>
        <dsp:cNvSpPr/>
      </dsp:nvSpPr>
      <dsp:spPr>
        <a:xfrm>
          <a:off x="1852762" y="-5443"/>
          <a:ext cx="4524074" cy="4524074"/>
        </a:xfrm>
        <a:prstGeom prst="circularArrow">
          <a:avLst>
            <a:gd name="adj1" fmla="val 5274"/>
            <a:gd name="adj2" fmla="val 312630"/>
            <a:gd name="adj3" fmla="val 14228297"/>
            <a:gd name="adj4" fmla="val 1712692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BCFD3-692B-4A20-B618-100F84F41399}">
      <dsp:nvSpPr>
        <dsp:cNvPr id="0" name=""/>
        <dsp:cNvSpPr/>
      </dsp:nvSpPr>
      <dsp:spPr>
        <a:xfrm>
          <a:off x="3254871" y="73"/>
          <a:ext cx="1719857" cy="859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Measure</a:t>
          </a:r>
        </a:p>
      </dsp:txBody>
      <dsp:txXfrm>
        <a:off x="3296849" y="42051"/>
        <a:ext cx="1635901" cy="775972"/>
      </dsp:txXfrm>
    </dsp:sp>
    <dsp:sp modelId="{D1E49E86-7F82-473E-A3F3-96AC16FF939B}">
      <dsp:nvSpPr>
        <dsp:cNvPr id="0" name=""/>
        <dsp:cNvSpPr/>
      </dsp:nvSpPr>
      <dsp:spPr>
        <a:xfrm>
          <a:off x="4844308" y="917735"/>
          <a:ext cx="1719857" cy="859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Pareto</a:t>
          </a:r>
        </a:p>
      </dsp:txBody>
      <dsp:txXfrm>
        <a:off x="4886286" y="959713"/>
        <a:ext cx="1635901" cy="775972"/>
      </dsp:txXfrm>
    </dsp:sp>
    <dsp:sp modelId="{EA61E7CA-3314-4C89-8C09-67D3071F99BC}">
      <dsp:nvSpPr>
        <dsp:cNvPr id="0" name=""/>
        <dsp:cNvSpPr/>
      </dsp:nvSpPr>
      <dsp:spPr>
        <a:xfrm>
          <a:off x="4844308" y="2753060"/>
          <a:ext cx="1719857" cy="859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Root Cause Analysis</a:t>
          </a:r>
        </a:p>
      </dsp:txBody>
      <dsp:txXfrm>
        <a:off x="4886286" y="2795038"/>
        <a:ext cx="1635901" cy="775972"/>
      </dsp:txXfrm>
    </dsp:sp>
    <dsp:sp modelId="{FD55ACF7-40ED-4BDD-A424-DC371505E9C4}">
      <dsp:nvSpPr>
        <dsp:cNvPr id="0" name=""/>
        <dsp:cNvSpPr/>
      </dsp:nvSpPr>
      <dsp:spPr>
        <a:xfrm>
          <a:off x="3254871" y="3670722"/>
          <a:ext cx="1719857" cy="859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Actions for Improvement</a:t>
          </a:r>
        </a:p>
      </dsp:txBody>
      <dsp:txXfrm>
        <a:off x="3296849" y="3712700"/>
        <a:ext cx="1635901" cy="775972"/>
      </dsp:txXfrm>
    </dsp:sp>
    <dsp:sp modelId="{30F2D08F-3B5C-4FFA-82B8-2F368D874D62}">
      <dsp:nvSpPr>
        <dsp:cNvPr id="0" name=""/>
        <dsp:cNvSpPr/>
      </dsp:nvSpPr>
      <dsp:spPr>
        <a:xfrm>
          <a:off x="1665433" y="2753060"/>
          <a:ext cx="1719857" cy="859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Trend Analysis</a:t>
          </a:r>
        </a:p>
      </dsp:txBody>
      <dsp:txXfrm>
        <a:off x="1707411" y="2795038"/>
        <a:ext cx="1635901" cy="775972"/>
      </dsp:txXfrm>
    </dsp:sp>
    <dsp:sp modelId="{73737E4D-0B14-4DA1-AE1B-899945AE9FC9}">
      <dsp:nvSpPr>
        <dsp:cNvPr id="0" name=""/>
        <dsp:cNvSpPr/>
      </dsp:nvSpPr>
      <dsp:spPr>
        <a:xfrm>
          <a:off x="1665433" y="917735"/>
          <a:ext cx="1719857" cy="859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Report</a:t>
          </a:r>
        </a:p>
      </dsp:txBody>
      <dsp:txXfrm>
        <a:off x="1707411" y="959713"/>
        <a:ext cx="1635901" cy="775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0A3F8-BEC5-4980-BC6A-FAA266A2D568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2CB56-C818-4EDC-9782-36DE0572A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3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1F99D06C-E1A4-4ECF-8EB5-D615CCDFD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7CD6B1-7211-4CB4-B208-C36BF008086E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99942746-9252-4229-8FD6-1D08E17C5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AE048F1F-3831-47C5-956B-42991FACC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999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88F499CC-2DFB-4092-8B2D-453012A68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95FB4-62CA-43BC-9988-50A9891BEA97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7F6E110B-0EF5-4AD2-95FC-51C22024E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5B63B081-604B-4690-89AB-B75D97CE7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33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D64F8F68-EB1B-4D5B-9DD1-AEB9688D7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7F55A8-0D36-469C-8112-4E6161A45C8C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7236517D-690F-4C23-9943-970BB3A72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71E47208-B1D8-4EFE-B1BB-A2F983B78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Engineering wording (tooling and Processing)</a:t>
            </a:r>
          </a:p>
        </p:txBody>
      </p:sp>
    </p:spTree>
    <p:extLst>
      <p:ext uri="{BB962C8B-B14F-4D97-AF65-F5344CB8AC3E}">
        <p14:creationId xmlns:p14="http://schemas.microsoft.com/office/powerpoint/2010/main" val="1229688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1FC112C3-C7EA-4B3A-AFC3-F67AA4810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53CF6B-6C5B-4D3C-968D-F1B9C02974C9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D99F90EB-8941-4410-9336-D2D4A262E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1C428E15-9AC4-4B7F-8BF4-BC0D0CD8F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144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1FC112C3-C7EA-4B3A-AFC3-F67AA4810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53CF6B-6C5B-4D3C-968D-F1B9C02974C9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D99F90EB-8941-4410-9336-D2D4A262E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1C428E15-9AC4-4B7F-8BF4-BC0D0CD8F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870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42FC856B-6E3F-4C11-91EF-E76250B00D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489700-8C59-41C0-8658-FC616353BA28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636752AF-4582-4C1E-A880-4123BDB88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4F1386D7-31C5-4C24-B67F-B9D3677DB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Comprehensive and Proactive Engineering Solutions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Early involvement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Understanding the customers product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Feasibility process that identifies risk and how to avoid.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Assisting in design stage for manufacturability</a:t>
            </a:r>
          </a:p>
          <a:p>
            <a:pPr eaLnBrk="1" hangingPunct="1"/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Off-shore tooling opportunities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Software packages that allow for predictability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779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xmlns="" id="{1CDDECF0-2F33-4DFF-9373-21BB8E4B2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23FD47-49F6-49F0-8052-E76A16E39DA8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xmlns="" id="{716E686E-7EC9-4A2E-9F07-B95120A13A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xmlns="" id="{85ECC9AE-516A-47C5-80BB-30FFDFD7D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 lIns="89565" tIns="44783" rIns="89565" bIns="44783"/>
          <a:lstStyle/>
          <a:p>
            <a:pPr eaLnBrk="1" hangingPunct="1">
              <a:buFontTx/>
              <a:buChar char="•"/>
            </a:pPr>
            <a:r>
              <a:rPr lang="en-US" altLang="en-US"/>
              <a:t>Problem solving process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altLang="en-US"/>
              <a:t>Identify problems through data collection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altLang="en-US"/>
              <a:t>Complete root cause analysis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altLang="en-US"/>
              <a:t>What are the action items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altLang="en-US"/>
              <a:t>Plan Do Check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431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xmlns="" id="{ECF74D3A-93AE-4C06-ADC3-22E6D28BA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C642D0-B551-417A-AEEA-C32430ED741D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xmlns="" id="{04A25E02-DC96-4E02-B0CC-2E170A261B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1F855824-0A42-4955-8BED-E19DC7692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/>
              <a:t>Manufacturing Excellence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215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A81B8537-18F5-4B2A-866D-60D713CA22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E6DC89-8AE2-4BD9-84F7-BEC5A116D929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AD7FFD5C-7FFC-443E-8AA9-9ED3FC91A9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xmlns="" id="{A003D98B-A7C3-49C5-BADF-31AE92470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/>
              <a:t>Quality driven organization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Mind set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Data driven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Continuous improvement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xmlns="" id="{447DE5FE-76C6-4FC4-9A38-A8BEBAC28F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2E433F-DEE8-483C-AC9F-083FD005648A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48131" name="Slide Image Placeholder 1">
            <a:extLst>
              <a:ext uri="{FF2B5EF4-FFF2-40B4-BE49-F238E27FC236}">
                <a16:creationId xmlns:a16="http://schemas.microsoft.com/office/drawing/2014/main" xmlns="" id="{69486B70-3EC6-481A-82D7-13A03225BA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48132" name="Notes Placeholder 2">
            <a:extLst>
              <a:ext uri="{FF2B5EF4-FFF2-40B4-BE49-F238E27FC236}">
                <a16:creationId xmlns:a16="http://schemas.microsoft.com/office/drawing/2014/main" xmlns="" id="{E3488F24-8B23-420C-8545-47D3D1BCD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 lIns="89565" tIns="44783" rIns="89565" bIns="44783"/>
          <a:lstStyle/>
          <a:p>
            <a:pPr eaLnBrk="1" hangingPunct="1"/>
            <a:r>
              <a:rPr lang="en-US" altLang="en-US"/>
              <a:t>Opportunities for growth</a:t>
            </a:r>
          </a:p>
          <a:p>
            <a:pPr eaLnBrk="1" hangingPunct="1"/>
            <a:r>
              <a:rPr lang="en-US" altLang="en-US"/>
              <a:t>Gaming</a:t>
            </a:r>
          </a:p>
          <a:p>
            <a:pPr eaLnBrk="1" hangingPunct="1"/>
            <a:r>
              <a:rPr lang="en-US" altLang="en-US"/>
              <a:t>Medical</a:t>
            </a:r>
          </a:p>
          <a:p>
            <a:pPr eaLnBrk="1" hangingPunct="1"/>
            <a:r>
              <a:rPr lang="en-US" altLang="en-US"/>
              <a:t>Consumer </a:t>
            </a:r>
          </a:p>
          <a:p>
            <a:pPr eaLnBrk="1" hangingPunct="1"/>
            <a:r>
              <a:rPr lang="en-US" altLang="en-US"/>
              <a:t>Agricultural</a:t>
            </a:r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xmlns="" id="{49A5763B-5B41-4B1C-BA31-9588E2CBD5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65" tIns="44783" rIns="89565" bIns="44783" anchor="b"/>
          <a:lstStyle>
            <a:lvl1pPr defTabSz="89535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</a:pPr>
            <a:fld id="{F73126B1-7632-4EE6-96D5-A78E139CABDE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SzTx/>
              </a:pPr>
              <a:t>21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74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xmlns="" id="{8ED2FB75-95FC-4E9B-8268-AB20BF4A59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C80122-286D-4A70-97F2-0BAFB6E968A1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xmlns="" id="{697654C5-8064-4F4A-A2BA-B14046E48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xmlns="" id="{1FD7295A-4E00-441C-8A3A-167D292E6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Diagram depicting core as current customer base, pursuit of new customers, proprietary product, j/v acquisition – molding or business related entitiy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92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1E45CD66-AA37-4727-BC8C-7EA7D55F1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59B1E0-B25A-41A5-A9FA-83967D793578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83302E84-5BA5-4342-828D-B58C0DE682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A2C607AA-AB1D-4E4A-91AA-B02DFBAE1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 lIns="89565" tIns="44783" rIns="89565" bIns="44783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954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xmlns="" id="{B2F3309E-9ECC-4E35-92AA-28148AA02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DFFE8F-EFB1-4EC7-A248-C0FF789F1247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xmlns="" id="{52A2B328-D09B-440D-AA1E-416A7AB741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xmlns="" id="{30FAC455-A0C7-422E-A570-F86A2F825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157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xmlns="" id="{F6E67947-FA59-46CF-9AE0-6F2ADF2D98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FA8AF3-3934-4672-B849-8D0B15CC8EF7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xmlns="" id="{D6D6EF64-BCCE-4D0F-9D17-A48D160E2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xmlns="" id="{4CB61222-DC90-4956-9F49-C47067C13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81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xmlns="" id="{1129B999-BDF1-4A69-AE57-80CE39EFBF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5E6F3A-FED6-4219-BA32-489883F3C1B6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81EB971B-29AC-48C1-97E5-E486BD3732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xmlns="" id="{5E316E12-835A-4A05-B6A3-E3E581D1C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 lIns="89565" tIns="44783" rIns="89565" bIns="44783"/>
          <a:lstStyle/>
          <a:p>
            <a:pPr marL="228600" indent="-2286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64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4C02B578-1BFF-4CFE-A7A7-795D8EF3CC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85080A-E604-4B0D-A4E9-292D34A7846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C5B31FE4-3771-476A-8EE9-5C8DADD019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3AB1F87C-CE38-44E5-9E85-49AE5632B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 lIns="89565" tIns="44783" rIns="89565" bIns="44783"/>
          <a:lstStyle/>
          <a:p>
            <a:pPr marL="228600" indent="-2286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2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xmlns="" id="{24E2FB51-BAE9-4832-AD40-41A412199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C40C53-546B-4462-A9E3-C2EBF0418632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508B70D9-4697-490B-8943-45995C98E5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xmlns="" id="{85593DEB-B169-4A7B-9721-7694ACC26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 lIns="89565" tIns="44783" rIns="89565" bIns="44783"/>
          <a:lstStyle/>
          <a:p>
            <a:pPr marL="228600" indent="-228600" eaLnBrk="1" hangingPunct="1"/>
            <a:r>
              <a:rPr lang="en-US" altLang="en-US"/>
              <a:t>General Notes: </a:t>
            </a:r>
          </a:p>
          <a:p>
            <a:pPr marL="228600" indent="-228600" eaLnBrk="1" hangingPunct="1"/>
            <a:endParaRPr lang="en-US" altLang="en-US"/>
          </a:p>
          <a:p>
            <a:pPr marL="228600" indent="-228600" eaLnBrk="1" hangingPunct="1"/>
            <a:r>
              <a:rPr lang="en-US" altLang="en-US"/>
              <a:t>Dan give some history of the company</a:t>
            </a:r>
          </a:p>
          <a:p>
            <a:pPr marL="228600" indent="-228600" eaLnBrk="1" hangingPunct="1"/>
            <a:endParaRPr lang="en-US" altLang="en-US"/>
          </a:p>
          <a:p>
            <a:pPr marL="228600" indent="-228600" eaLnBrk="1" hangingPunct="1"/>
            <a:r>
              <a:rPr lang="en-US" altLang="en-US"/>
              <a:t>Ownership:  Dan and Dennis Leedom (Dan’s sons have small stakes) </a:t>
            </a:r>
          </a:p>
          <a:p>
            <a:pPr marL="228600" indent="-228600" eaLnBrk="1" hangingPunct="1"/>
            <a:endParaRPr lang="en-US" altLang="en-US"/>
          </a:p>
          <a:p>
            <a:pPr marL="228600" indent="-2286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68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A14DF319-EC35-4987-A3AB-DEA0E6C78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29D5DB-A8BC-4F70-A845-1DED1AA65E59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B2BDFA48-8331-4C86-8011-A947F8A72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73A00BDA-6544-4286-B5A6-9D18F985D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 lIns="89565" tIns="44783" rIns="89565" bIns="44783"/>
          <a:lstStyle/>
          <a:p>
            <a:pPr marL="228600" indent="-228600" eaLnBrk="1" hangingPunct="1"/>
            <a:r>
              <a:rPr lang="en-US" altLang="en-US"/>
              <a:t>Economic rebound has helped improve the fortunes but cost control and bulls eye focus on widening margins have also been major contributors to improved operating performance this year.</a:t>
            </a:r>
          </a:p>
          <a:p>
            <a:pPr marL="228600" indent="-228600" eaLnBrk="1" hangingPunct="1"/>
            <a:endParaRPr lang="en-US" altLang="en-US"/>
          </a:p>
          <a:p>
            <a:pPr marL="228600" indent="-228600" eaLnBrk="1" hangingPunct="1"/>
            <a:endParaRPr lang="en-US" altLang="en-US"/>
          </a:p>
          <a:p>
            <a:pPr marL="228600" indent="-228600" eaLnBrk="1" hangingPunct="1"/>
            <a:r>
              <a:rPr lang="en-US" altLang="en-US"/>
              <a:t>The % of the margin retained on the revenue increase for 2010 is extraordinary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Labor efficiency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Factory overhead improvements 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/>
              <a:t>General widening of margins </a:t>
            </a:r>
          </a:p>
        </p:txBody>
      </p:sp>
    </p:spTree>
    <p:extLst>
      <p:ext uri="{BB962C8B-B14F-4D97-AF65-F5344CB8AC3E}">
        <p14:creationId xmlns:p14="http://schemas.microsoft.com/office/powerpoint/2010/main" val="900024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xmlns="" id="{53D70E9E-EDBC-44F0-9B9D-FC3E0F5097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0F1814-8E01-44D5-AD74-ED86978BB2E4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FE0F06A1-DA15-4BCB-9459-4CC6EFC01E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71A0D663-1CFD-4570-9A08-1BF412A48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 lIns="89565" tIns="44783" rIns="89565" bIns="44783"/>
          <a:lstStyle/>
          <a:p>
            <a:pPr marL="228600" indent="-228600" eaLnBrk="1" hangingPunct="1"/>
            <a:r>
              <a:rPr lang="en-US" altLang="en-US"/>
              <a:t>Steady business with reinvestment through the recent economic downturn</a:t>
            </a:r>
          </a:p>
        </p:txBody>
      </p:sp>
    </p:spTree>
    <p:extLst>
      <p:ext uri="{BB962C8B-B14F-4D97-AF65-F5344CB8AC3E}">
        <p14:creationId xmlns:p14="http://schemas.microsoft.com/office/powerpoint/2010/main" val="144380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507A5773-5F69-4501-8021-3EC6691D1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C8DF57-7213-4724-B6FB-F79109D32540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80672C49-026A-4273-A9C7-00E356DB60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85C642C1-ABAC-40C1-865E-8319809F4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 lIns="89565" tIns="44783" rIns="89565" bIns="44783"/>
          <a:lstStyle/>
          <a:p>
            <a:pPr marL="228600" indent="-22860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Growth</a:t>
            </a:r>
          </a:p>
          <a:p>
            <a:pPr marL="742950" lvl="1" indent="-28575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Focus on current customers</a:t>
            </a:r>
          </a:p>
          <a:p>
            <a:pPr marL="742950" lvl="1" indent="-28575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Acquisitions (in and outside of the plastics industry)</a:t>
            </a:r>
          </a:p>
          <a:p>
            <a:pPr marL="742950" lvl="1" indent="-28575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Proprietary products</a:t>
            </a:r>
          </a:p>
          <a:p>
            <a:pPr marL="742950" lvl="1" indent="-28575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Transfer opportunities</a:t>
            </a:r>
          </a:p>
          <a:p>
            <a:pPr marL="742950" lvl="1" indent="-28575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New Opportunities</a:t>
            </a:r>
          </a:p>
          <a:p>
            <a:pPr marL="1143000" lvl="2" indent="-22860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New relationships</a:t>
            </a:r>
          </a:p>
          <a:p>
            <a:pPr marL="1143000" lvl="2" indent="-22860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New markets ie gaming Las Vegas</a:t>
            </a:r>
          </a:p>
          <a:p>
            <a:pPr marL="228600" indent="-22860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Lean practices</a:t>
            </a:r>
          </a:p>
          <a:p>
            <a:pPr marL="742950" lvl="1" indent="-28575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More with less</a:t>
            </a:r>
          </a:p>
          <a:p>
            <a:pPr marL="742950" lvl="1" indent="-28575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5S – facility shows well</a:t>
            </a:r>
          </a:p>
          <a:p>
            <a:pPr marL="742950" lvl="1" indent="-28575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Visual management – simple visuals that indicate material flow and where specific activities are located</a:t>
            </a:r>
          </a:p>
          <a:p>
            <a:pPr marL="742950" lvl="1" indent="-28575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Streamline / consolidate</a:t>
            </a:r>
          </a:p>
          <a:p>
            <a:pPr marL="1143000" lvl="2" indent="-22860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Systems driven</a:t>
            </a:r>
          </a:p>
          <a:p>
            <a:pPr marL="228600" indent="-22860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Strong customer relationships</a:t>
            </a:r>
          </a:p>
          <a:p>
            <a:pPr marL="742950" lvl="1" indent="-28575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Make sure that we have done our hoe work and are earning their business every day, this is where our best opportunities com from</a:t>
            </a:r>
          </a:p>
          <a:p>
            <a:pPr marL="228600" indent="-22860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Employee development</a:t>
            </a:r>
          </a:p>
          <a:p>
            <a:pPr marL="742950" lvl="1" indent="-28575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Training</a:t>
            </a:r>
          </a:p>
          <a:p>
            <a:pPr marL="742950" lvl="1" indent="-285750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100"/>
              <a:t>Right people on the bus</a:t>
            </a:r>
          </a:p>
          <a:p>
            <a:pPr marL="1143000" lvl="2" indent="-228600" eaLnBrk="1" hangingPunct="1">
              <a:lnSpc>
                <a:spcPct val="80000"/>
              </a:lnSpc>
              <a:buFontTx/>
              <a:buChar char="•"/>
            </a:pPr>
            <a:endParaRPr lang="en-US" altLang="en-US" sz="1100"/>
          </a:p>
          <a:p>
            <a:pPr marL="228600" indent="-228600" eaLnBrk="1" hangingPunct="1">
              <a:lnSpc>
                <a:spcPct val="80000"/>
              </a:lnSpc>
            </a:pP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4019886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C3E97BD2-4663-46AA-847F-2684553B3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7C03AE-9B0B-4C01-901C-F27719A0D8C6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5EBE55A2-1A79-423E-9006-909F8025B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3437" cy="348297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A52C5077-466F-4B5C-AD79-5A5E72285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414838"/>
            <a:ext cx="5483225" cy="4183062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28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5257801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2992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77965"/>
            <a:ext cx="5181600" cy="2452624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4658" y="3430589"/>
            <a:ext cx="7886700" cy="1325563"/>
          </a:xfrm>
        </p:spPr>
        <p:txBody>
          <a:bodyPr anchor="ctr" anchorCtr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527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" b="61539"/>
          <a:stretch/>
        </p:blipFill>
        <p:spPr>
          <a:xfrm>
            <a:off x="0" y="5468036"/>
            <a:ext cx="9753600" cy="13899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Use only permitted for Member-Scholars of CFO.University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9152967-5D41-5942-A735-29E1581BA2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2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921AF279-A11C-4A45-881E-55044D45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SzTx/>
              <a:defRPr/>
            </a:pPr>
            <a:endParaRPr lang="en-US" sz="1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075" name="Rectangle 18">
            <a:extLst>
              <a:ext uri="{FF2B5EF4-FFF2-40B4-BE49-F238E27FC236}">
                <a16:creationId xmlns:a16="http://schemas.microsoft.com/office/drawing/2014/main" xmlns="" id="{C2D38816-FB9C-464A-BE39-129CD04530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1391" y="-6564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</a:rPr>
              <a:t> Bank Debt Request </a:t>
            </a:r>
            <a:br>
              <a:rPr lang="en-US" altLang="en-US" sz="3200" dirty="0">
                <a:solidFill>
                  <a:srgbClr val="FF0000"/>
                </a:solidFill>
              </a:rPr>
            </a:br>
            <a:r>
              <a:rPr lang="en-US" altLang="en-US" sz="3200" dirty="0">
                <a:solidFill>
                  <a:srgbClr val="FF0000"/>
                </a:solidFill>
              </a:rPr>
              <a:t>Presentation Template</a:t>
            </a:r>
          </a:p>
        </p:txBody>
      </p:sp>
      <p:sp>
        <p:nvSpPr>
          <p:cNvPr id="3076" name="Rectangle 19">
            <a:extLst>
              <a:ext uri="{FF2B5EF4-FFF2-40B4-BE49-F238E27FC236}">
                <a16:creationId xmlns:a16="http://schemas.microsoft.com/office/drawing/2014/main" xmlns="" id="{DC127F37-6FF9-4D0F-9571-A0E1DEFBD7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0" eaLnBrk="1" hangingPunct="1"/>
            <a:r>
              <a:rPr lang="en-US" altLang="en-US" dirty="0"/>
              <a:t>Date, here</a:t>
            </a:r>
          </a:p>
        </p:txBody>
      </p:sp>
      <p:sp>
        <p:nvSpPr>
          <p:cNvPr id="3077" name="Rectangle 20">
            <a:extLst>
              <a:ext uri="{FF2B5EF4-FFF2-40B4-BE49-F238E27FC236}">
                <a16:creationId xmlns:a16="http://schemas.microsoft.com/office/drawing/2014/main" xmlns="" id="{343B88C8-6293-447C-A4D4-F567A6545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8" y="4987300"/>
            <a:ext cx="26276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en-US" sz="1200" dirty="0">
                <a:solidFill>
                  <a:schemeClr val="tx1"/>
                </a:solidFill>
              </a:rPr>
              <a:t>                </a:t>
            </a:r>
            <a:r>
              <a:rPr lang="fr-FR" altLang="en-US" sz="1200" b="1" dirty="0">
                <a:solidFill>
                  <a:schemeClr val="tx1"/>
                </a:solidFill>
              </a:rPr>
              <a:t>Business Name 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algn="r" eaLnBrk="1" hangingPunct="1"/>
            <a:r>
              <a:rPr lang="en-US" altLang="en-US" sz="1200" b="1" dirty="0">
                <a:solidFill>
                  <a:schemeClr val="tx1"/>
                </a:solidFill>
              </a:rPr>
              <a:t>Business Address 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algn="r" eaLnBrk="1" hangingPunct="1"/>
            <a:r>
              <a:rPr lang="en-US" altLang="en-US" sz="1200" b="1" dirty="0">
                <a:solidFill>
                  <a:schemeClr val="tx1"/>
                </a:solidFill>
              </a:rPr>
              <a:t>Company Contact 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algn="r" eaLnBrk="1" hangingPunct="1"/>
            <a:r>
              <a:rPr lang="en-US" altLang="en-US" sz="1200" b="1" dirty="0">
                <a:solidFill>
                  <a:schemeClr val="tx1"/>
                </a:solidFill>
              </a:rPr>
              <a:t>Company Contact Phone #</a:t>
            </a:r>
          </a:p>
          <a:p>
            <a:pPr algn="r" eaLnBrk="1" hangingPunct="1"/>
            <a:r>
              <a:rPr lang="en-US" altLang="en-US" sz="1200" b="1" dirty="0">
                <a:solidFill>
                  <a:schemeClr val="tx1"/>
                </a:solidFill>
              </a:rPr>
              <a:t>Company Contract </a:t>
            </a:r>
            <a:r>
              <a:rPr lang="en-US" altLang="en-US" sz="1200" b="1" dirty="0" err="1">
                <a:solidFill>
                  <a:schemeClr val="tx1"/>
                </a:solidFill>
              </a:rPr>
              <a:t>email.address</a:t>
            </a:r>
            <a:endParaRPr lang="en-US" alt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xmlns="" id="{1EC2A816-1056-484B-9CF0-EBC9CFEB15AD}"/>
              </a:ext>
            </a:extLst>
          </p:cNvPr>
          <p:cNvSpPr txBox="1">
            <a:spLocks noChangeArrowheads="1"/>
          </p:cNvSpPr>
          <p:nvPr/>
        </p:nvSpPr>
        <p:spPr>
          <a:xfrm>
            <a:off x="855616" y="32692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Bank Name</a:t>
            </a:r>
          </a:p>
        </p:txBody>
      </p:sp>
    </p:spTree>
    <p:extLst>
      <p:ext uri="{BB962C8B-B14F-4D97-AF65-F5344CB8AC3E}">
        <p14:creationId xmlns:p14="http://schemas.microsoft.com/office/powerpoint/2010/main" val="21775664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47367E5A-8E4A-47FE-AF1C-F948C376D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593" y="354459"/>
            <a:ext cx="7696200" cy="519113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Objectives for 20XY and Beyond </a:t>
            </a:r>
            <a:r>
              <a:rPr lang="en-US" altLang="en-US" sz="2800" b="1" dirty="0">
                <a:solidFill>
                  <a:srgbClr val="FF0000"/>
                </a:solidFill>
              </a:rPr>
              <a:t>(examples)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6345322C-CA18-4C36-AA95-40D3E441F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31996" cy="4092539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200" b="1" dirty="0"/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200" b="1" dirty="0"/>
              <a:t>Leverage 5 additional sales staff and 3 additional project manager with  strong engineering staff to grow top line 25% over the next two years 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200" b="1" dirty="0"/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200" b="1" dirty="0"/>
              <a:t>Broaden our customer base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200" b="1" dirty="0"/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200" b="1" dirty="0"/>
              <a:t>Continue to make operational improvements and process changes that drive fixed costs lower and maximizes flexibility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200" b="1" dirty="0"/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200" b="1" dirty="0"/>
              <a:t>Target new markets that fit our unique or superior capabilities </a:t>
            </a:r>
            <a:endParaRPr lang="en-US" altLang="en-US" sz="15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1D09325-F1FD-4D8B-B0A5-F666ECED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41600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B7766D5E-B3DA-4CB2-8EFD-D6F4216D3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248" y="429660"/>
            <a:ext cx="7239000" cy="461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/>
              <a:t>Business Approach </a:t>
            </a:r>
            <a:r>
              <a:rPr lang="en-US" altLang="en-US" sz="2800" b="1" dirty="0">
                <a:solidFill>
                  <a:srgbClr val="FF0000"/>
                </a:solidFill>
              </a:rPr>
              <a:t>(examples)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xmlns="" id="{3E6DF23E-8A4B-40B5-90B2-37B7BCAF5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0263" y="1378987"/>
            <a:ext cx="7237287" cy="4525963"/>
          </a:xfrm>
        </p:spPr>
        <p:txBody>
          <a:bodyPr>
            <a:normAutofit/>
          </a:bodyPr>
          <a:lstStyle/>
          <a:p>
            <a:pPr marL="660400" indent="-660400" eaLnBrk="1" hangingPunct="1">
              <a:tabLst/>
            </a:pPr>
            <a:r>
              <a:rPr lang="en-US" altLang="en-US" b="1" dirty="0"/>
              <a:t>Customer-centric  </a:t>
            </a:r>
          </a:p>
          <a:p>
            <a:pPr marL="660400" indent="-660400" eaLnBrk="1" hangingPunct="1">
              <a:tabLst/>
            </a:pPr>
            <a:r>
              <a:rPr lang="en-US" altLang="en-US" b="1" dirty="0"/>
              <a:t>Strong Management </a:t>
            </a:r>
          </a:p>
          <a:p>
            <a:pPr marL="660400" indent="-660400" eaLnBrk="1" hangingPunct="1">
              <a:tabLst/>
            </a:pPr>
            <a:r>
              <a:rPr lang="en-US" altLang="en-US" b="1" dirty="0"/>
              <a:t>Financial Stability</a:t>
            </a:r>
          </a:p>
          <a:p>
            <a:pPr marL="660400" indent="-660400" eaLnBrk="1" hangingPunct="1">
              <a:tabLst/>
            </a:pPr>
            <a:r>
              <a:rPr lang="en-US" altLang="en-US" b="1" dirty="0"/>
              <a:t>Comprehensive &amp; Proactive Engineering Solutions</a:t>
            </a:r>
          </a:p>
          <a:p>
            <a:pPr marL="660400" indent="-660400" eaLnBrk="1" hangingPunct="1">
              <a:tabLst/>
            </a:pPr>
            <a:r>
              <a:rPr lang="en-US" altLang="en-US" b="1" dirty="0"/>
              <a:t>Unique manufacturing capabilities </a:t>
            </a:r>
          </a:p>
          <a:p>
            <a:pPr marL="660400" indent="-660400" eaLnBrk="1" hangingPunct="1">
              <a:tabLst/>
            </a:pPr>
            <a:r>
              <a:rPr lang="en-US" altLang="en-US" b="1" dirty="0"/>
              <a:t>ISO/Quality/ITAR Driven organization</a:t>
            </a:r>
            <a:r>
              <a:rPr lang="en-US" alt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19E22B6-5861-4882-847E-437414EE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3037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89D691AD-7EA4-4075-9D60-2C94A2D94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789" y="553092"/>
            <a:ext cx="8686800" cy="461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/>
              <a:t>Business Approach (</a:t>
            </a:r>
            <a:r>
              <a:rPr lang="en-US" altLang="en-US" sz="2800" b="1" dirty="0" err="1"/>
              <a:t>con’t</a:t>
            </a:r>
            <a:r>
              <a:rPr lang="en-US" altLang="en-US" sz="2800" b="1" dirty="0"/>
              <a:t>)   Customer-centric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xmlns="" id="{EE69A076-08E3-4A2F-9E45-759A7C1F8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828800"/>
            <a:ext cx="7162800" cy="3431569"/>
          </a:xfrm>
        </p:spPr>
        <p:txBody>
          <a:bodyPr/>
          <a:lstStyle/>
          <a:p>
            <a:pPr marL="0" indent="0" eaLnBrk="1" hangingPunct="1"/>
            <a:r>
              <a:rPr lang="en-US" altLang="en-US" sz="2200" b="1" dirty="0"/>
              <a:t>   A couple of examples</a:t>
            </a:r>
            <a:r>
              <a:rPr lang="en-US" altLang="en-US" sz="2200" dirty="0"/>
              <a:t>  </a:t>
            </a:r>
          </a:p>
          <a:p>
            <a:pPr marL="0" indent="0" eaLnBrk="1" hangingPunct="1">
              <a:buNone/>
            </a:pPr>
            <a:endParaRPr lang="en-US" altLang="en-US" sz="2200" dirty="0">
              <a:solidFill>
                <a:srgbClr val="FF0000"/>
              </a:solidFill>
            </a:endParaRPr>
          </a:p>
          <a:p>
            <a:pPr marL="0" indent="0" eaLnBrk="1" hangingPunct="1"/>
            <a:endParaRPr lang="en-US" altLang="en-US" sz="2200" dirty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en-US" altLang="en-US" sz="2200" b="1" dirty="0"/>
              <a:t>   Result – Forecast 25% organic sales growth in 201X</a:t>
            </a:r>
          </a:p>
          <a:p>
            <a:pPr marL="0" indent="0" eaLnBrk="1" hangingPunct="1"/>
            <a:endParaRPr lang="en-US" altLang="en-US" sz="2200" dirty="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F3BB9C0-AEA8-4ACF-BBF9-C70A20A9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23537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65F128EF-4FAE-40AE-A214-BE9212376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2404"/>
            <a:ext cx="8686800" cy="8223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/>
              <a:t>Business Approach (</a:t>
            </a:r>
            <a:r>
              <a:rPr lang="en-US" altLang="en-US" sz="2800" b="1" dirty="0" err="1"/>
              <a:t>con’t</a:t>
            </a:r>
            <a:r>
              <a:rPr lang="en-US" altLang="en-US" sz="2800" b="1" dirty="0"/>
              <a:t>) </a:t>
            </a:r>
            <a:br>
              <a:rPr lang="en-US" altLang="en-US" sz="2800" b="1" dirty="0"/>
            </a:br>
            <a:r>
              <a:rPr lang="en-US" altLang="en-US" sz="2800" b="1" dirty="0"/>
              <a:t>Strong, Experienced Management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xmlns="" id="{DF83C15F-4C57-4E41-ADD4-94A139462C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41529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b="1" dirty="0"/>
              <a:t>1.  Leadership: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1" dirty="0"/>
              <a:t>	XX years industry experience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b="1" dirty="0"/>
              <a:t>2.  Sales:</a:t>
            </a:r>
            <a:r>
              <a:rPr lang="en-US" altLang="en-US" sz="2000" b="1" dirty="0"/>
              <a:t>	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1" dirty="0"/>
              <a:t>	XX sales executives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b="1" dirty="0"/>
              <a:t>3.  Finance:</a:t>
            </a:r>
            <a:r>
              <a:rPr lang="en-US" altLang="en-US" sz="2000" b="1" dirty="0"/>
              <a:t> 	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1" dirty="0"/>
              <a:t>	XX years of  experience </a:t>
            </a:r>
          </a:p>
        </p:txBody>
      </p:sp>
      <p:sp>
        <p:nvSpPr>
          <p:cNvPr id="154628" name="Rectangle 4">
            <a:extLst>
              <a:ext uri="{FF2B5EF4-FFF2-40B4-BE49-F238E27FC236}">
                <a16:creationId xmlns:a16="http://schemas.microsoft.com/office/drawing/2014/main" xmlns="" id="{6EBEF4F6-29B0-4A0D-8C53-E6931442002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91100" y="1676400"/>
            <a:ext cx="41529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b="1" dirty="0"/>
              <a:t>4.  Manufacturing:</a:t>
            </a:r>
            <a:r>
              <a:rPr lang="en-US" altLang="en-US" sz="2000" b="1" dirty="0"/>
              <a:t> 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dirty="0"/>
              <a:t>	XX  seasoned industry 	managers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20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b="1" dirty="0"/>
              <a:t>5.  Engineering: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dirty="0"/>
              <a:t>	XX seasoned engineers XX 	many years of experience 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20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b="1" dirty="0"/>
              <a:t>6</a:t>
            </a:r>
            <a:r>
              <a:rPr lang="en-US" altLang="en-US" sz="2000" b="1" dirty="0"/>
              <a:t>.  </a:t>
            </a:r>
            <a:r>
              <a:rPr lang="en-US" altLang="en-US" sz="2200" b="1" dirty="0"/>
              <a:t>Quality Systems</a:t>
            </a:r>
            <a:r>
              <a:rPr lang="en-US" altLang="en-US" sz="2000" b="1" dirty="0"/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5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3F191BA-99EE-4630-9665-0EEB5765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37253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49D0EB39-B849-49F4-92C3-058EACC2E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973" y="301375"/>
            <a:ext cx="8229600" cy="944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Business Approach (</a:t>
            </a:r>
            <a:r>
              <a:rPr lang="en-US" altLang="en-US" sz="2800" b="1" dirty="0" err="1"/>
              <a:t>con’t</a:t>
            </a:r>
            <a:r>
              <a:rPr lang="en-US" altLang="en-US" sz="2800" b="1" dirty="0"/>
              <a:t>) </a:t>
            </a:r>
            <a:br>
              <a:rPr lang="en-US" altLang="en-US" sz="2800" b="1" dirty="0"/>
            </a:br>
            <a:r>
              <a:rPr lang="en-US" altLang="en-US" sz="2800" b="1" dirty="0"/>
              <a:t>Financial Stability:  Returning to Solid Cash Flows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08BE3D6-9344-4E35-9AC8-063EAA84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87FF4E1D-5C7B-44BE-8B35-1F09D0CA0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568884"/>
              </p:ext>
            </p:extLst>
          </p:nvPr>
        </p:nvGraphicFramePr>
        <p:xfrm>
          <a:off x="864973" y="1379538"/>
          <a:ext cx="721634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246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49D0EB39-B849-49F4-92C3-058EACC2E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973" y="291101"/>
            <a:ext cx="8229600" cy="944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Business Approach (</a:t>
            </a:r>
            <a:r>
              <a:rPr lang="en-US" altLang="en-US" sz="2800" b="1" dirty="0" err="1"/>
              <a:t>con’t</a:t>
            </a:r>
            <a:r>
              <a:rPr lang="en-US" altLang="en-US" sz="2800" b="1" dirty="0"/>
              <a:t>) </a:t>
            </a:r>
            <a:br>
              <a:rPr lang="en-US" altLang="en-US" sz="2800" b="1" dirty="0"/>
            </a:br>
            <a:r>
              <a:rPr lang="en-US" altLang="en-US" sz="2800" b="1" dirty="0"/>
              <a:t>Financial Stability:  Returning to Solid Cash Flows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08BE3D6-9344-4E35-9AC8-063EAA84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87FF4E1D-5C7B-44BE-8B35-1F09D0CA0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893493"/>
              </p:ext>
            </p:extLst>
          </p:nvPr>
        </p:nvGraphicFramePr>
        <p:xfrm>
          <a:off x="864973" y="1379538"/>
          <a:ext cx="721634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954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2E54D-2718-429E-AEDC-9354FBC3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980786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0000"/>
                </a:solidFill>
              </a:rPr>
              <a:t>Business Approach (</a:t>
            </a:r>
            <a:r>
              <a:rPr lang="en-US" altLang="en-US" sz="2800" b="1" dirty="0" err="1">
                <a:solidFill>
                  <a:srgbClr val="000000"/>
                </a:solidFill>
              </a:rPr>
              <a:t>con’t</a:t>
            </a:r>
            <a:r>
              <a:rPr lang="en-US" altLang="en-US" sz="2800" b="1" dirty="0">
                <a:solidFill>
                  <a:srgbClr val="000000"/>
                </a:solidFill>
              </a:rPr>
              <a:t>) </a:t>
            </a:r>
            <a:br>
              <a:rPr lang="en-US" altLang="en-US" sz="2800" b="1" dirty="0">
                <a:solidFill>
                  <a:srgbClr val="000000"/>
                </a:solidFill>
              </a:rPr>
            </a:br>
            <a:r>
              <a:rPr lang="en-US" altLang="en-US" sz="2800" b="1" dirty="0">
                <a:solidFill>
                  <a:srgbClr val="000000"/>
                </a:solidFill>
              </a:rPr>
              <a:t>Financial Stability:  Strong Cost Management </a:t>
            </a:r>
            <a:endParaRPr lang="en-US" sz="28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0F5CDA-B54E-4AC9-BB09-6694F751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61765D3-162B-4D6F-9400-8D717AA7C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346934"/>
              </p:ext>
            </p:extLst>
          </p:nvPr>
        </p:nvGraphicFramePr>
        <p:xfrm>
          <a:off x="702791" y="1504349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8046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69E9C344-E966-40A6-B807-8F01206A2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721" y="261332"/>
            <a:ext cx="8991600" cy="944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Business Approach (</a:t>
            </a:r>
            <a:r>
              <a:rPr lang="en-US" altLang="en-US" sz="2800" b="1" dirty="0" err="1"/>
              <a:t>con’t</a:t>
            </a:r>
            <a:r>
              <a:rPr lang="en-US" altLang="en-US" sz="2800" b="1" dirty="0"/>
              <a:t>) </a:t>
            </a:r>
            <a:br>
              <a:rPr lang="en-US" altLang="en-US" sz="2800" b="1" dirty="0"/>
            </a:br>
            <a:r>
              <a:rPr lang="en-US" altLang="en-US" sz="2800" b="1" dirty="0"/>
              <a:t>Comprehensive &amp; Proactive Engineering Solutions 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xmlns="" id="{9D5B59C1-5735-49A5-BFC2-2ABBB3A0A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7162800" cy="4495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Customer Driven: </a:t>
            </a:r>
          </a:p>
          <a:p>
            <a:pPr marL="1142983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Early involvement</a:t>
            </a:r>
          </a:p>
          <a:p>
            <a:pPr marL="1142983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Understanding the customers product</a:t>
            </a:r>
          </a:p>
          <a:p>
            <a:pPr marL="1142983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Feasibility process that identifies risk and how to avoid.</a:t>
            </a:r>
          </a:p>
          <a:p>
            <a:pPr marL="1142983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Assisting in design stage for manufacturability</a:t>
            </a:r>
          </a:p>
          <a:p>
            <a:pPr marL="1142983" lvl="1" indent="-457200" eaLnBrk="1" hangingPunct="1">
              <a:buFont typeface="+mj-lt"/>
              <a:buAutoNum type="arabicPeriod"/>
            </a:pPr>
            <a:endParaRPr lang="en-US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 Operationally Focused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1D2C84B-BFB8-49E1-B3B6-07E62856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27958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25277B37-8251-4B14-A89C-897CEF2DD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39825"/>
          </a:xfrm>
          <a:extLst/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The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CCEAAA3-E563-4163-9276-9F2D8D230B3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57200" y="13716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Text Box 4">
            <a:extLst>
              <a:ext uri="{FF2B5EF4-FFF2-40B4-BE49-F238E27FC236}">
                <a16:creationId xmlns:a16="http://schemas.microsoft.com/office/drawing/2014/main" xmlns="" id="{2D5603BE-514E-4F6B-9E9A-114BBC80F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8600"/>
            <a:ext cx="55959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r>
              <a:rPr lang="en-US" altLang="en-US" sz="1800" b="1">
                <a:solidFill>
                  <a:srgbClr val="FF0000"/>
                </a:solidFill>
              </a:rPr>
              <a:t>Something to support our strong ____________ </a:t>
            </a:r>
          </a:p>
          <a:p>
            <a:pPr>
              <a:spcBef>
                <a:spcPct val="0"/>
              </a:spcBef>
              <a:buSzTx/>
            </a:pPr>
            <a:r>
              <a:rPr lang="en-US" altLang="en-US" sz="1800" b="1">
                <a:solidFill>
                  <a:srgbClr val="FF0000"/>
                </a:solidFill>
              </a:rPr>
              <a:t>Focus should go here – an example to highlight </a:t>
            </a:r>
          </a:p>
          <a:p>
            <a:pPr>
              <a:spcBef>
                <a:spcPct val="0"/>
              </a:spcBef>
              <a:buSzTx/>
            </a:pPr>
            <a:r>
              <a:rPr lang="en-US" altLang="en-US" sz="1800" b="1">
                <a:solidFill>
                  <a:srgbClr val="FF0000"/>
                </a:solidFill>
              </a:rPr>
              <a:t>The previous slide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BE7376D-3B21-4788-B108-25428A37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345544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B17586F6-59E6-47A0-BA1C-31DF49ED2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416716"/>
            <a:ext cx="8686800" cy="9540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Business Approach (</a:t>
            </a:r>
            <a:r>
              <a:rPr lang="en-US" altLang="en-US" sz="2800" b="1" dirty="0" err="1"/>
              <a:t>con’t</a:t>
            </a:r>
            <a:r>
              <a:rPr lang="en-US" altLang="en-US" sz="2800" b="1" dirty="0"/>
              <a:t>)</a:t>
            </a:r>
            <a:br>
              <a:rPr lang="en-US" altLang="en-US" sz="2800" b="1" dirty="0"/>
            </a:br>
            <a:r>
              <a:rPr lang="en-US" altLang="en-US" sz="2800" b="1" dirty="0"/>
              <a:t>________________ Excellence 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xmlns="" id="{60ECBB31-6E67-4774-89E0-7DD512F028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5638800" cy="4525963"/>
          </a:xfrm>
        </p:spPr>
        <p:txBody>
          <a:bodyPr/>
          <a:lstStyle/>
          <a:p>
            <a:pPr marL="457200" lvl="1" indent="63500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Approach:</a:t>
            </a:r>
          </a:p>
          <a:p>
            <a:pPr marL="457200" lvl="1" indent="63500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chemeClr val="bg1"/>
                </a:solidFill>
              </a:rPr>
              <a:t>Systems driven………………………….</a:t>
            </a:r>
          </a:p>
          <a:p>
            <a:pPr marL="457200" lvl="1" indent="63500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chemeClr val="bg1"/>
                </a:solidFill>
              </a:rPr>
              <a:t>Planning Intense…….………………….</a:t>
            </a:r>
          </a:p>
          <a:p>
            <a:pPr marL="457200" lvl="1" indent="63500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chemeClr val="bg1"/>
                </a:solidFill>
              </a:rPr>
              <a:t>Continuously Improve.………………...</a:t>
            </a:r>
          </a:p>
          <a:p>
            <a:pPr marL="457200" lvl="1" indent="63500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chemeClr val="bg1"/>
                </a:solidFill>
              </a:rPr>
              <a:t>Scientific approach….…………………</a:t>
            </a:r>
          </a:p>
          <a:p>
            <a:pPr marL="0" indent="0" eaLnBrk="1" hangingPunct="1">
              <a:lnSpc>
                <a:spcPct val="150000"/>
              </a:lnSpc>
            </a:pPr>
            <a:endParaRPr lang="en-US" altLang="en-US" sz="22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xmlns="" id="{55AA72BE-A565-4F5D-B664-5FE3AEAC06BF}"/>
              </a:ext>
            </a:extLst>
          </p:cNvPr>
          <p:cNvSpPr>
            <a:spLocks/>
          </p:cNvSpPr>
          <p:nvPr/>
        </p:nvSpPr>
        <p:spPr bwMode="auto">
          <a:xfrm>
            <a:off x="4991100" y="1524000"/>
            <a:ext cx="4152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indent="63500"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Examples: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ISO 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Scheduling/Inventory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Lean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Engineering discipline in design and production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</a:pPr>
            <a:endParaRPr lang="en-US" altLang="en-US" sz="22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</a:pPr>
            <a:endParaRPr lang="en-US" altLang="en-US" sz="2200" dirty="0">
              <a:solidFill>
                <a:schemeClr val="hlink"/>
              </a:solidFill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xmlns="" id="{C638F73F-8353-40C8-BD67-22F5AD878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51" y="2514600"/>
            <a:ext cx="53149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r>
              <a:rPr lang="en-US" altLang="en-US" sz="1800" b="1" dirty="0">
                <a:solidFill>
                  <a:srgbClr val="FF0000"/>
                </a:solidFill>
              </a:rPr>
              <a:t>Something to support our strong focus on </a:t>
            </a:r>
          </a:p>
          <a:p>
            <a:pPr>
              <a:spcBef>
                <a:spcPct val="0"/>
              </a:spcBef>
              <a:buSzTx/>
            </a:pPr>
            <a:r>
              <a:rPr lang="en-US" altLang="en-US" sz="1800" b="1" dirty="0">
                <a:solidFill>
                  <a:srgbClr val="FF0000"/>
                </a:solidFill>
              </a:rPr>
              <a:t>_________________ excellence should go here</a:t>
            </a:r>
          </a:p>
          <a:p>
            <a:pPr>
              <a:spcBef>
                <a:spcPct val="0"/>
              </a:spcBef>
              <a:buSzTx/>
            </a:pPr>
            <a:r>
              <a:rPr lang="en-US" altLang="en-US" sz="1800" b="1" dirty="0">
                <a:solidFill>
                  <a:srgbClr val="FF0000"/>
                </a:solidFill>
              </a:rPr>
              <a:t>Examples to support this header </a:t>
            </a:r>
          </a:p>
          <a:p>
            <a:pPr>
              <a:spcBef>
                <a:spcPct val="0"/>
              </a:spcBef>
              <a:buSzTx/>
            </a:pP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AA9B6F2-E0DF-42C7-A7AF-FD04E22B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26024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7DA3F9AE-44B7-418F-9FF2-249F5410C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930271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Meeting Agenda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xmlns="" id="{7095BC00-EDF3-494E-B175-4C06E68BD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625" y="1295400"/>
            <a:ext cx="6407150" cy="4495800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 typeface="Wingdings" panose="05000000000000000000" pitchFamily="2" charset="2"/>
              <a:buNone/>
              <a:tabLst/>
            </a:pPr>
            <a:r>
              <a:rPr lang="en-US" altLang="en-US" b="1" dirty="0"/>
              <a:t>Banking  Services Request </a:t>
            </a:r>
          </a:p>
          <a:p>
            <a:pPr marL="812800" indent="-812800" eaLnBrk="1" hangingPunct="1">
              <a:lnSpc>
                <a:spcPct val="80000"/>
              </a:lnSpc>
              <a:buFont typeface="Wingdings" panose="05000000000000000000" pitchFamily="2" charset="2"/>
              <a:buNone/>
              <a:tabLst/>
            </a:pPr>
            <a:endParaRPr lang="en-US" altLang="en-US" b="1" dirty="0"/>
          </a:p>
          <a:p>
            <a:pPr marL="812800" indent="-812800" eaLnBrk="1" hangingPunct="1">
              <a:lnSpc>
                <a:spcPct val="80000"/>
              </a:lnSpc>
              <a:buFont typeface="Wingdings" panose="05000000000000000000" pitchFamily="2" charset="2"/>
              <a:buNone/>
              <a:tabLst/>
            </a:pPr>
            <a:r>
              <a:rPr lang="en-US" altLang="en-US" b="1" dirty="0"/>
              <a:t>ABC Co.  </a:t>
            </a:r>
          </a:p>
          <a:p>
            <a:pPr marL="812800" indent="-812800" eaLnBrk="1" hangingPunct="1">
              <a:lnSpc>
                <a:spcPct val="80000"/>
              </a:lnSpc>
              <a:buFont typeface="Wingdings" panose="05000000000000000000" pitchFamily="2" charset="2"/>
              <a:buNone/>
              <a:tabLst/>
            </a:pPr>
            <a:endParaRPr lang="en-US" altLang="en-US" sz="700" b="1" dirty="0"/>
          </a:p>
          <a:p>
            <a:pPr marL="1168400" lvl="1" indent="-711200" eaLnBrk="1" hangingPunct="1">
              <a:lnSpc>
                <a:spcPct val="80000"/>
              </a:lnSpc>
              <a:buSzPct val="90000"/>
              <a:buFont typeface="Wingdings 2" panose="05020102010507070707" pitchFamily="18" charset="2"/>
              <a:buNone/>
              <a:tabLst/>
            </a:pPr>
            <a:r>
              <a:rPr lang="en-US" altLang="en-US" dirty="0"/>
              <a:t>Overview</a:t>
            </a:r>
          </a:p>
          <a:p>
            <a:pPr marL="1168400" lvl="1" indent="-711200" eaLnBrk="1" hangingPunct="1">
              <a:lnSpc>
                <a:spcPct val="80000"/>
              </a:lnSpc>
              <a:buSzPct val="90000"/>
              <a:buFont typeface="Wingdings 2" panose="05020102010507070707" pitchFamily="18" charset="2"/>
              <a:buNone/>
              <a:tabLst/>
            </a:pPr>
            <a:r>
              <a:rPr lang="en-US" altLang="en-US" dirty="0"/>
              <a:t>Business Approach</a:t>
            </a:r>
          </a:p>
          <a:p>
            <a:pPr marL="1168400" lvl="1" indent="-711200" eaLnBrk="1" hangingPunct="1">
              <a:lnSpc>
                <a:spcPct val="80000"/>
              </a:lnSpc>
              <a:buSzPct val="90000"/>
              <a:buFont typeface="Wingdings 2" panose="05020102010507070707" pitchFamily="18" charset="2"/>
              <a:buNone/>
              <a:tabLst/>
            </a:pPr>
            <a:r>
              <a:rPr lang="en-US" altLang="en-US" dirty="0"/>
              <a:t>Growth Strategy</a:t>
            </a:r>
          </a:p>
          <a:p>
            <a:pPr marL="812800" indent="-812800" eaLnBrk="1" hangingPunct="1">
              <a:lnSpc>
                <a:spcPct val="80000"/>
              </a:lnSpc>
              <a:buSzPct val="90000"/>
              <a:tabLst/>
            </a:pPr>
            <a:endParaRPr lang="en-US" altLang="en-US" sz="2200" dirty="0"/>
          </a:p>
          <a:p>
            <a:pPr marL="812800" indent="-812800" eaLnBrk="1" hangingPunct="1">
              <a:lnSpc>
                <a:spcPct val="80000"/>
              </a:lnSpc>
              <a:buFont typeface="Wingdings" panose="05000000000000000000" pitchFamily="2" charset="2"/>
              <a:buNone/>
              <a:tabLst/>
            </a:pPr>
            <a:r>
              <a:rPr lang="en-US" altLang="en-US" b="1" dirty="0"/>
              <a:t>Follow Up</a:t>
            </a:r>
            <a:r>
              <a:rPr lang="en-US" altLang="en-US" sz="2200" b="1" dirty="0"/>
              <a:t> </a:t>
            </a:r>
            <a:r>
              <a:rPr lang="en-US" altLang="en-US" b="1" dirty="0"/>
              <a:t>Steps/Timeline</a:t>
            </a:r>
            <a:endParaRPr lang="en-US" altLang="en-US" sz="22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32B7049-EC25-4015-A0C5-7669A517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Use permitted for Member-Scholars of </a:t>
            </a:r>
            <a:r>
              <a:rPr lang="en-US" dirty="0" err="1"/>
              <a:t>CFO.University</a:t>
            </a:r>
            <a:r>
              <a:rPr lang="en-US" dirty="0"/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4269481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B0A2AD5F-695B-4054-AA66-FF56EBF93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226" y="304800"/>
            <a:ext cx="8686800" cy="9540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Business Approach (</a:t>
            </a:r>
            <a:r>
              <a:rPr lang="en-US" altLang="en-US" sz="2800" b="1" dirty="0" err="1"/>
              <a:t>con’t</a:t>
            </a:r>
            <a:r>
              <a:rPr lang="en-US" altLang="en-US" sz="2800" b="1" dirty="0"/>
              <a:t>) </a:t>
            </a:r>
            <a:br>
              <a:rPr lang="en-US" altLang="en-US" sz="2800" b="1" dirty="0"/>
            </a:br>
            <a:r>
              <a:rPr lang="en-US" altLang="en-US" sz="2800" b="1" dirty="0"/>
              <a:t>_______________ Driven Organization 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xmlns="" id="{0DBEB20D-9437-40FA-82D0-C03649232771}"/>
              </a:ext>
            </a:extLst>
          </p:cNvPr>
          <p:cNvSpPr>
            <a:spLocks/>
          </p:cNvSpPr>
          <p:nvPr/>
        </p:nvSpPr>
        <p:spPr bwMode="auto">
          <a:xfrm>
            <a:off x="0" y="1524000"/>
            <a:ext cx="5638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indent="63500"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Approach: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Mind Set……….………………………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Data Driven……………………………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Continuously Improve……………...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Problem Solving Approach………..</a:t>
            </a:r>
          </a:p>
          <a:p>
            <a:pPr eaLnBrk="1" hangingPunct="1"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endParaRPr lang="en-US" altLang="en-US" sz="2200" b="1" dirty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71012" name="Rectangle 4">
            <a:extLst>
              <a:ext uri="{FF2B5EF4-FFF2-40B4-BE49-F238E27FC236}">
                <a16:creationId xmlns:a16="http://schemas.microsoft.com/office/drawing/2014/main" xmlns="" id="{CD971450-D0B0-43EC-81DA-ED67969EE6B4}"/>
              </a:ext>
            </a:extLst>
          </p:cNvPr>
          <p:cNvSpPr>
            <a:spLocks/>
          </p:cNvSpPr>
          <p:nvPr/>
        </p:nvSpPr>
        <p:spPr bwMode="auto">
          <a:xfrm>
            <a:off x="4495800" y="1524000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indent="63500"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tabLst>
                <a:tab pos="177800" algn="l"/>
                <a:tab pos="2743200" algn="l"/>
              </a:tabLst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Examples: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Eliminate errors and waste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COQ and PPM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Action from data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endParaRPr lang="en-US" altLang="en-US" sz="700" b="1" dirty="0">
              <a:solidFill>
                <a:schemeClr val="bg2">
                  <a:lumMod val="50000"/>
                </a:schemeClr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Collaboration with Customers     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</a:pPr>
            <a:endParaRPr lang="en-US" altLang="en-US" sz="22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</a:pPr>
            <a:endParaRPr lang="en-US" altLang="en-US" sz="2200" dirty="0">
              <a:solidFill>
                <a:schemeClr val="hlink"/>
              </a:solidFill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xmlns="" id="{E0C81B96-1474-4B88-9F70-6937BE90E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101" y="4634987"/>
            <a:ext cx="4845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r>
              <a:rPr lang="en-US" altLang="en-US" sz="1800" b="1" dirty="0">
                <a:solidFill>
                  <a:srgbClr val="FF0000"/>
                </a:solidFill>
              </a:rPr>
              <a:t>Something to support our strong focus on </a:t>
            </a:r>
          </a:p>
          <a:p>
            <a:pPr>
              <a:spcBef>
                <a:spcPct val="0"/>
              </a:spcBef>
              <a:buSzTx/>
            </a:pPr>
            <a:r>
              <a:rPr lang="en-US" altLang="en-US" sz="1800" b="1" dirty="0">
                <a:solidFill>
                  <a:srgbClr val="FF0000"/>
                </a:solidFill>
              </a:rPr>
              <a:t>_____________  should go here</a:t>
            </a:r>
          </a:p>
          <a:p>
            <a:pPr>
              <a:spcBef>
                <a:spcPct val="0"/>
              </a:spcBef>
              <a:buSzTx/>
            </a:pPr>
            <a:r>
              <a:rPr lang="en-US" altLang="en-US" sz="1800" b="1" dirty="0">
                <a:solidFill>
                  <a:srgbClr val="FF0000"/>
                </a:solidFill>
              </a:rPr>
              <a:t>Examples to support this header </a:t>
            </a:r>
          </a:p>
          <a:p>
            <a:pPr>
              <a:spcBef>
                <a:spcPct val="0"/>
              </a:spcBef>
              <a:buSzTx/>
            </a:pP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0EB41C0-EDF6-4A6A-AA52-9162EA50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31728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932BE0D4-B31F-4D4E-905C-90E0090BE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1115" y="425450"/>
            <a:ext cx="7239000" cy="519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Concentration of Risk  </a:t>
            </a:r>
          </a:p>
        </p:txBody>
      </p:sp>
      <p:sp>
        <p:nvSpPr>
          <p:cNvPr id="23555" name="Rectangle 11">
            <a:extLst>
              <a:ext uri="{FF2B5EF4-FFF2-40B4-BE49-F238E27FC236}">
                <a16:creationId xmlns:a16="http://schemas.microsoft.com/office/drawing/2014/main" xmlns="" id="{8D969F32-FF58-472B-B27B-DB07E30B4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5227" y="1277937"/>
            <a:ext cx="3352059" cy="4351338"/>
          </a:xfrm>
        </p:spPr>
        <p:txBody>
          <a:bodyPr/>
          <a:lstStyle/>
          <a:p>
            <a:pPr marL="0" indent="0" eaLnBrk="1" hangingPunct="1"/>
            <a:r>
              <a:rPr lang="en-US" altLang="en-US" dirty="0"/>
              <a:t>Customer base </a:t>
            </a:r>
          </a:p>
          <a:p>
            <a:pPr marL="0" indent="0" eaLnBrk="1" hangingPunct="1"/>
            <a:r>
              <a:rPr lang="en-US" altLang="en-US" dirty="0"/>
              <a:t>Supplier base </a:t>
            </a:r>
          </a:p>
          <a:p>
            <a:pPr marL="0" indent="0" eaLnBrk="1" hangingPunct="1"/>
            <a:r>
              <a:rPr lang="en-US" altLang="en-US" dirty="0"/>
              <a:t>Geography</a:t>
            </a:r>
          </a:p>
          <a:p>
            <a:pPr marL="0" indent="0" eaLnBrk="1" hangingPunct="1"/>
            <a:r>
              <a:rPr lang="en-US" altLang="en-US" dirty="0"/>
              <a:t>Product mix</a:t>
            </a:r>
          </a:p>
          <a:p>
            <a:pPr marL="0" indent="0" eaLnBrk="1" hangingPunct="1"/>
            <a:r>
              <a:rPr lang="en-US" altLang="en-US" dirty="0"/>
              <a:t>Plants </a:t>
            </a:r>
          </a:p>
          <a:p>
            <a:pPr marL="0" indent="0" eaLnBrk="1" hangingPunct="1"/>
            <a:endParaRPr lang="en-US" altLang="en-US" dirty="0"/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xmlns="" id="{24781CDC-DB99-437C-8DB6-32690394A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865" y="1295400"/>
            <a:ext cx="3524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Mitigation steps for identified risk that fall outside the norm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A1F5C44-660C-4FDA-B92D-9481D981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669688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D2987C45-D02F-4E15-8260-26CBE5142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30"/>
            <a:ext cx="7886700" cy="857496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Growth Strategy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2F79BA-BCE8-4AB5-AA99-395A7AD8D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You are in the best position to tell this story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4328F51-C96F-4683-8900-FB674BFB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xmlns="" id="{CFF111C6-8241-489B-BA23-674783C17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90800" y="609600"/>
            <a:ext cx="3321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SzTx/>
            </a:pP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977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8364C0B8-9ABC-4B39-82EF-11B386985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72553"/>
            <a:ext cx="8686800" cy="830263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Financial Budget and 2 year Forecast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>
                <a:solidFill>
                  <a:srgbClr val="FF0000"/>
                </a:solidFill>
              </a:rPr>
              <a:t>narrative examples below 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xmlns="" id="{FD359A1F-BCB9-4425-A826-DDBEA565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86501"/>
            <a:ext cx="77724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</a:rPr>
              <a:t>Sales are projected to be up almost 8% due to expansion in Asia </a:t>
            </a:r>
          </a:p>
          <a:p>
            <a:pPr>
              <a:spcBef>
                <a:spcPct val="0"/>
              </a:spcBef>
              <a:buSzTx/>
            </a:pPr>
            <a:endParaRPr lang="en-US" altLang="en-US" sz="18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SzTx/>
            </a:pP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</a:rPr>
              <a:t>Cost management a key to profitability.  SGA and Overheads be down nearly 1.5% significantly improving profitability on the higher sales</a:t>
            </a:r>
          </a:p>
          <a:p>
            <a:pPr>
              <a:spcBef>
                <a:spcPct val="0"/>
              </a:spcBef>
              <a:buSzTx/>
            </a:pPr>
            <a:endParaRPr lang="en-US" altLang="en-US" sz="18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SzTx/>
            </a:pP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</a:rPr>
              <a:t>Raw materials prices have been volatile but we have implemented buyer programs that will reduce the impact from raw material price changes.</a:t>
            </a:r>
          </a:p>
          <a:p>
            <a:pPr>
              <a:spcBef>
                <a:spcPct val="0"/>
              </a:spcBef>
              <a:buSzTx/>
            </a:pPr>
            <a:endParaRPr lang="en-US" altLang="en-US" sz="18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  <a:buSzTx/>
            </a:pPr>
            <a:endParaRPr lang="en-US" altLang="en-US" sz="18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  <a:buSzTx/>
            </a:pPr>
            <a:r>
              <a:rPr lang="en-US" altLang="en-US" sz="1800" b="1" dirty="0">
                <a:solidFill>
                  <a:srgbClr val="FF0000"/>
                </a:solidFill>
              </a:rPr>
              <a:t>Include an Income Statement, Balance Sheet and Cash Flow Statement with the budget and 2 years of forecasts beyond the budget.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92DE3FC-C645-4BC4-85D6-EBCC8BD3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3585120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F683CCBF-35A6-4B45-8E02-433686EEF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826673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Closing</a:t>
            </a:r>
            <a:r>
              <a:rPr lang="en-US" altLang="en-US" dirty="0"/>
              <a:t>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1423C178-5BA5-42E9-A855-C64CFC27C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06879" y="1577676"/>
            <a:ext cx="6581775" cy="366390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Questions?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Did we cover what you need? 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Follow up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Time Line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dirty="0"/>
          </a:p>
          <a:p>
            <a:pPr marL="0" indent="0"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7B30720-C625-4E08-BEEF-47BACF41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170516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9810F6C8-4FA3-4CA0-9EFE-7B8F63C4B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795851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Banking Services Request </a:t>
            </a:r>
            <a:r>
              <a:rPr lang="en-US" altLang="en-US" sz="2800" b="1" dirty="0">
                <a:solidFill>
                  <a:srgbClr val="FF0000"/>
                </a:solidFill>
              </a:rPr>
              <a:t>(Examples listed)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E1E8CCC3-3EBC-4D84-AAB3-71123E89E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7538" y="1295400"/>
            <a:ext cx="6283325" cy="449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SzTx/>
              <a:buNone/>
              <a:tabLst/>
            </a:pPr>
            <a:r>
              <a:rPr lang="en-US" altLang="en-US" sz="2200" b="1" dirty="0"/>
              <a:t>1.  Cash Management </a:t>
            </a:r>
          </a:p>
          <a:p>
            <a:pPr marL="0" indent="0" eaLnBrk="1" hangingPunct="1">
              <a:lnSpc>
                <a:spcPct val="90000"/>
              </a:lnSpc>
              <a:buSzTx/>
              <a:buNone/>
              <a:tabLst/>
            </a:pPr>
            <a:r>
              <a:rPr lang="en-US" altLang="en-US" sz="2200" b="1" dirty="0"/>
              <a:t>2.  Credit   (size, rates, term)  </a:t>
            </a:r>
          </a:p>
          <a:p>
            <a:pPr marL="1168400" lvl="1" indent="-711200" eaLnBrk="1" hangingPunct="1">
              <a:lnSpc>
                <a:spcPct val="90000"/>
              </a:lnSpc>
              <a:buSzTx/>
              <a:tabLst/>
            </a:pPr>
            <a:r>
              <a:rPr lang="en-US" altLang="en-US" sz="2000" b="1" u="sng" dirty="0"/>
              <a:t>“A” Priority 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None/>
              <a:tabLst/>
            </a:pPr>
            <a:r>
              <a:rPr lang="en-US" altLang="en-US" b="1" dirty="0"/>
              <a:t>Working Capital Line  (haircuts, collateral)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None/>
              <a:tabLst/>
            </a:pPr>
            <a:r>
              <a:rPr lang="en-US" altLang="en-US" b="1" dirty="0"/>
              <a:t>Equipment Lines (loan to value)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None/>
              <a:tabLst/>
            </a:pPr>
            <a:r>
              <a:rPr lang="en-US" altLang="en-US" b="1" dirty="0"/>
              <a:t>Term loan  </a:t>
            </a:r>
          </a:p>
          <a:p>
            <a:pPr marL="1168400" lvl="1" indent="-711200" eaLnBrk="1" hangingPunct="1">
              <a:lnSpc>
                <a:spcPct val="90000"/>
              </a:lnSpc>
              <a:buSzTx/>
              <a:tabLst/>
            </a:pPr>
            <a:r>
              <a:rPr lang="en-US" altLang="en-US" sz="2000" b="1" u="sng" dirty="0"/>
              <a:t>“B” Priority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None/>
              <a:tabLst/>
            </a:pPr>
            <a:r>
              <a:rPr lang="en-US" altLang="en-US" b="1" dirty="0"/>
              <a:t>Mortgage capability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None/>
              <a:tabLst/>
            </a:pPr>
            <a:r>
              <a:rPr lang="en-US" altLang="en-US" b="1" dirty="0"/>
              <a:t>Acquisition line 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None/>
              <a:tabLst/>
            </a:pPr>
            <a:r>
              <a:rPr lang="en-US" altLang="en-US" b="1" dirty="0"/>
              <a:t>Other Credit Services </a:t>
            </a:r>
          </a:p>
          <a:p>
            <a:pPr marL="0" indent="0" eaLnBrk="1" hangingPunct="1">
              <a:lnSpc>
                <a:spcPct val="90000"/>
              </a:lnSpc>
              <a:buSzTx/>
              <a:buNone/>
              <a:tabLst/>
            </a:pPr>
            <a:r>
              <a:rPr lang="en-US" altLang="en-US" sz="2200" b="1" dirty="0"/>
              <a:t>3.  Partnership Opportunities </a:t>
            </a:r>
            <a:r>
              <a:rPr lang="en-US" altLang="en-US" sz="2000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5B9036F-5651-4D5D-B600-5AA4860B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381979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0CBBEF38-FBCB-496E-A5E1-3763E6FCC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874" y="152400"/>
            <a:ext cx="8229600" cy="94615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Banking Services Request</a:t>
            </a:r>
            <a:r>
              <a:rPr lang="en-US" altLang="en-US" sz="2800" b="1" dirty="0">
                <a:solidFill>
                  <a:srgbClr val="FF0000"/>
                </a:solidFill>
              </a:rPr>
              <a:t> Example </a:t>
            </a:r>
            <a:r>
              <a:rPr lang="en-US" altLang="en-US" sz="2800" b="1" dirty="0"/>
              <a:t>(</a:t>
            </a:r>
            <a:r>
              <a:rPr lang="en-US" altLang="en-US" sz="2800" b="1" dirty="0" err="1"/>
              <a:t>Con’t</a:t>
            </a:r>
            <a:r>
              <a:rPr lang="en-US" altLang="en-US" sz="2800" b="1" dirty="0"/>
              <a:t>)</a:t>
            </a:r>
            <a:br>
              <a:rPr lang="en-US" altLang="en-US" sz="2800" b="1" dirty="0"/>
            </a:br>
            <a:r>
              <a:rPr lang="en-US" altLang="en-US" sz="2800" b="1" dirty="0"/>
              <a:t>“A” Priority Lending</a:t>
            </a:r>
            <a:r>
              <a:rPr lang="en-US" altLang="en-US" sz="2000" b="1" dirty="0"/>
              <a:t> </a:t>
            </a:r>
            <a:r>
              <a:rPr lang="en-US" altLang="en-US" sz="1800" b="1" dirty="0"/>
              <a:t>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A0346C21-AB4D-4C99-BE7A-64842AF55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7285" y="1221840"/>
            <a:ext cx="7006976" cy="4800600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tabLst/>
            </a:pPr>
            <a:r>
              <a:rPr lang="en-US" altLang="en-US" sz="2200" b="1" dirty="0"/>
              <a:t>1</a:t>
            </a:r>
            <a:r>
              <a:rPr lang="en-US" altLang="en-US" sz="2100" b="1" dirty="0"/>
              <a:t>) Renew asset based credit line maintaining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100" b="1" dirty="0"/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100" b="1" dirty="0"/>
              <a:t>	$3,500,000 limit. Increase the allowable customer 	concentration 	for ??? and ??? to 30%.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tabLst/>
            </a:pPr>
            <a:endParaRPr lang="en-US" altLang="en-US" sz="2100" b="1" dirty="0"/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tabLst/>
            </a:pPr>
            <a:r>
              <a:rPr lang="en-US" altLang="en-US" sz="2100" b="1" dirty="0"/>
              <a:t>2) Re-finance existing term loan.  Include equipment purchased by Company over the past two years that was paid by internally generated cash flow. Change to fixed rate over 5 years with a $700,000 cash out.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tabLst/>
            </a:pPr>
            <a:endParaRPr lang="en-US" altLang="en-US" sz="2100" b="1" dirty="0"/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tabLst/>
            </a:pPr>
            <a:r>
              <a:rPr lang="en-US" altLang="en-US" sz="2100" b="1" dirty="0"/>
              <a:t>3) Establish a $500,000 equipment credit line for 201X.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tabLst/>
            </a:pPr>
            <a:endParaRPr lang="en-US" altLang="en-US" sz="2100" b="1" dirty="0"/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tabLst/>
            </a:pPr>
            <a:r>
              <a:rPr lang="en-US" altLang="en-US" sz="2100" b="1" dirty="0"/>
              <a:t>4) Fund future equipment acquisition for $1,500,000 in 201X.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AB38BF5-5369-4A0D-86E0-036C120D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19532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EDA0D704-8722-4688-8615-307C5D3F8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021" y="119239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Vision and Mission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657428C6-F634-4BBD-9ED3-CA5A93AA9E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91670" y="1284514"/>
            <a:ext cx="3849701" cy="4465638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buFont typeface="Wingdings 2" panose="05020102010507070707" pitchFamily="18" charset="2"/>
              <a:buNone/>
              <a:tabLst/>
            </a:pPr>
            <a:r>
              <a:rPr lang="en-US" altLang="en-US" sz="2200" b="1" dirty="0"/>
              <a:t>Vision  </a:t>
            </a:r>
            <a:r>
              <a:rPr lang="en-US" altLang="en-US" sz="2000" b="1" dirty="0"/>
              <a:t> </a:t>
            </a:r>
          </a:p>
          <a:p>
            <a:pPr marL="0" indent="0">
              <a:buNone/>
            </a:pPr>
            <a:endParaRPr lang="en-US" altLang="en-US" sz="2000" b="1" dirty="0"/>
          </a:p>
          <a:p>
            <a:pPr marL="812800" indent="-812800" eaLnBrk="1" hangingPunct="1">
              <a:buFont typeface="Wingdings 2" panose="05020102010507070707" pitchFamily="18" charset="2"/>
              <a:buNone/>
              <a:tabLst/>
            </a:pPr>
            <a:endParaRPr lang="en-US" altLang="en-US" sz="2200" dirty="0"/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xmlns="" id="{44A69176-1E37-40B8-9CCA-DD7E623DF2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27014" y="1295400"/>
            <a:ext cx="3849701" cy="4465638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200" b="1" dirty="0"/>
              <a:t>Mission</a:t>
            </a:r>
          </a:p>
          <a:p>
            <a:pPr marL="0" indent="0" eaLnBrk="1" hangingPunct="1">
              <a:buNone/>
            </a:pPr>
            <a:r>
              <a:rPr lang="en-US" altLang="en-US" sz="2000" b="1" dirty="0"/>
              <a:t/>
            </a:r>
            <a:br>
              <a:rPr lang="en-US" altLang="en-US" sz="2000" b="1" dirty="0"/>
            </a:br>
            <a:endParaRPr lang="en-US" altLang="en-US" sz="1500" b="1" dirty="0"/>
          </a:p>
          <a:p>
            <a:pPr marL="0" indent="0" eaLnBrk="1" hangingPunct="1"/>
            <a:endParaRPr lang="en-US" altLang="en-US" sz="15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816956F-D65A-4398-87E4-C4771895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15836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E1BEE932-B0C0-4711-9D9E-90A846E5A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30"/>
            <a:ext cx="7886700" cy="7874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Company History  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1729C710-3F94-483A-8F14-2154CA6DA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52390"/>
            <a:ext cx="7886700" cy="4418319"/>
          </a:xfrm>
        </p:spPr>
        <p:txBody>
          <a:bodyPr/>
          <a:lstStyle/>
          <a:p>
            <a:pPr marL="0" indent="0" eaLnBrk="1" hangingPunct="1"/>
            <a:endParaRPr lang="en-US" altLang="en-US" dirty="0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xmlns="" id="{B982C402-3098-4884-A1E1-74A9D51B4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24200"/>
            <a:ext cx="574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2800">
                <a:solidFill>
                  <a:srgbClr val="5A5A5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r>
              <a:rPr lang="en-US" altLang="en-US" sz="1800" b="1">
                <a:solidFill>
                  <a:srgbClr val="FF0000"/>
                </a:solidFill>
              </a:rPr>
              <a:t>One page bullet points – can expand on during the </a:t>
            </a:r>
          </a:p>
          <a:p>
            <a:pPr>
              <a:spcBef>
                <a:spcPct val="0"/>
              </a:spcBef>
              <a:buSzTx/>
            </a:pPr>
            <a:r>
              <a:rPr lang="en-US" altLang="en-US" sz="1800" b="1">
                <a:solidFill>
                  <a:srgbClr val="FF0000"/>
                </a:solidFill>
              </a:rPr>
              <a:t>Meeting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21BC9FC-2AF1-4BF6-A092-BE9AB0D8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79368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21BE10-101B-46A5-8D58-7D437E2A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687584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Recent Project/Focus  </a:t>
            </a:r>
            <a:r>
              <a:rPr lang="en-US" altLang="en-US" sz="2800" b="1" dirty="0">
                <a:solidFill>
                  <a:srgbClr val="FF0000"/>
                </a:solidFill>
              </a:rPr>
              <a:t>(examples)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060FA5-A58D-4E38-910D-AC98B55F5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7743"/>
            <a:ext cx="7886700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200" b="1" dirty="0"/>
              <a:t>A number of local direct competitors of comparable size have gone out of business or re-located outside of this region in the past four years. 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200" b="1" dirty="0"/>
              <a:t>ABC Co. survived the recession due to the decision to expand production capacity to include ?????? This allowed the Company to produce parts for military trucks during the recession.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During the time of the recession, Company invested in developing the infrastructure (management team, engineering) staff, information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6334B1-5415-4C7E-BCDE-E96EFED5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</p:spTree>
    <p:extLst>
      <p:ext uri="{BB962C8B-B14F-4D97-AF65-F5344CB8AC3E}">
        <p14:creationId xmlns:p14="http://schemas.microsoft.com/office/powerpoint/2010/main" val="68565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2820DF-DE0A-44F4-93C7-E486316E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61" y="1487528"/>
            <a:ext cx="7886700" cy="442149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000" b="1" dirty="0"/>
              <a:t>The majority of model AA production ceased at the end of 20XX resulting in a significant drop in sales. Company management made the decision at that time to retain the Company infrastructure that had been built even though this meant continuing losses in 20XY.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000" b="1" dirty="0"/>
              <a:t>Measures taken in 20XY to improve operational results.</a:t>
            </a:r>
          </a:p>
          <a:p>
            <a:pPr lvl="1"/>
            <a:r>
              <a:rPr lang="en-US" sz="2000" b="1" dirty="0"/>
              <a:t>Converted fixed labor to variable labor</a:t>
            </a:r>
          </a:p>
          <a:p>
            <a:pPr lvl="1"/>
            <a:r>
              <a:rPr lang="en-US" sz="2000" b="1" dirty="0"/>
              <a:t>Reduced non-critical over-head personnel </a:t>
            </a:r>
          </a:p>
          <a:p>
            <a:pPr lvl="1"/>
            <a:r>
              <a:rPr lang="en-US" sz="2000" b="1" dirty="0"/>
              <a:t>Negotiated cost reduction for services</a:t>
            </a:r>
          </a:p>
          <a:p>
            <a:pPr lvl="1"/>
            <a:r>
              <a:rPr lang="en-US" sz="2000" b="1" dirty="0"/>
              <a:t>Decrease in material costs due to changes in product mix</a:t>
            </a:r>
          </a:p>
          <a:p>
            <a:pPr lvl="1"/>
            <a:r>
              <a:rPr lang="en-US" sz="2000" b="1" dirty="0"/>
              <a:t>Increased sales prices  to reflect material cost increases                (surcharge )</a:t>
            </a:r>
          </a:p>
          <a:p>
            <a:pPr lvl="1"/>
            <a:r>
              <a:rPr lang="en-US" sz="2000" b="1" dirty="0"/>
              <a:t>Margin increase due to increase in run quantities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321493-F169-4742-8992-963E794A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6926AA5-2AED-47A0-9A67-7EF2F001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9313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Recent Project/Focus  </a:t>
            </a:r>
            <a:r>
              <a:rPr lang="en-US" altLang="en-US" sz="2800" b="1" dirty="0">
                <a:solidFill>
                  <a:srgbClr val="FF0000"/>
                </a:solidFill>
              </a:rPr>
              <a:t>(examples)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021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2E62F7D7-3C9D-4A84-9B1D-70B41CCB3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425450"/>
            <a:ext cx="7239000" cy="954088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Key Metrics </a:t>
            </a:r>
            <a:r>
              <a:rPr lang="en-US" altLang="en-US" sz="2800" b="1" dirty="0">
                <a:solidFill>
                  <a:srgbClr val="FF0000"/>
                </a:solidFill>
              </a:rPr>
              <a:t>(example below</a:t>
            </a:r>
            <a:r>
              <a:rPr lang="en-US" altLang="en-US" sz="2800" dirty="0">
                <a:solidFill>
                  <a:srgbClr val="FF0000"/>
                </a:solidFill>
              </a:rPr>
              <a:t>)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5677395-15B9-43C8-BDEA-4FF1F09F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only permitted for Member-Scholars of CFO.University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53755B74-BF02-4A88-8C24-56DC441E55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648967"/>
              </p:ext>
            </p:extLst>
          </p:nvPr>
        </p:nvGraphicFramePr>
        <p:xfrm>
          <a:off x="864973" y="1379538"/>
          <a:ext cx="721634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9737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373545"/>
      </a:dk2>
      <a:lt2>
        <a:srgbClr val="F4EAD3"/>
      </a:lt2>
      <a:accent1>
        <a:srgbClr val="C08328"/>
      </a:accent1>
      <a:accent2>
        <a:srgbClr val="477976"/>
      </a:accent2>
      <a:accent3>
        <a:srgbClr val="6B301D"/>
      </a:accent3>
      <a:accent4>
        <a:srgbClr val="EBC27D"/>
      </a:accent4>
      <a:accent5>
        <a:srgbClr val="477976"/>
      </a:accent5>
      <a:accent6>
        <a:srgbClr val="A06632"/>
      </a:accent6>
      <a:hlink>
        <a:srgbClr val="637E79"/>
      </a:hlink>
      <a:folHlink>
        <a:srgbClr val="C1B49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4B5AEE9-0990-C341-8DA5-63A96789B843}" vid="{72F3C1ED-8CFB-F449-8A29-99304576C9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CFO UNIVERSITY TEMPLATE 4X3</Template>
  <TotalTime>165</TotalTime>
  <Words>1229</Words>
  <Application>Microsoft Macintosh PowerPoint</Application>
  <PresentationFormat>On-screen Show (4:3)</PresentationFormat>
  <Paragraphs>301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Verdana</vt:lpstr>
      <vt:lpstr>Wingdings</vt:lpstr>
      <vt:lpstr>Wingdings 2</vt:lpstr>
      <vt:lpstr>Arial</vt:lpstr>
      <vt:lpstr>Office Theme</vt:lpstr>
      <vt:lpstr> Bank Debt Request  Presentation Template</vt:lpstr>
      <vt:lpstr>Meeting Agenda</vt:lpstr>
      <vt:lpstr>Banking Services Request (Examples listed) </vt:lpstr>
      <vt:lpstr>Banking Services Request Example (Con’t) “A” Priority Lending  </vt:lpstr>
      <vt:lpstr>Vision and Mission</vt:lpstr>
      <vt:lpstr>Company History   </vt:lpstr>
      <vt:lpstr>Recent Project/Focus  (examples)</vt:lpstr>
      <vt:lpstr>Recent Project/Focus  (examples)</vt:lpstr>
      <vt:lpstr>Key Metrics (example below)</vt:lpstr>
      <vt:lpstr>Objectives for 20XY and Beyond (examples)</vt:lpstr>
      <vt:lpstr>Business Approach (examples)</vt:lpstr>
      <vt:lpstr>Business Approach (con’t)   Customer-centric</vt:lpstr>
      <vt:lpstr>Business Approach (con’t)  Strong, Experienced Management</vt:lpstr>
      <vt:lpstr>Business Approach (con’t)  Financial Stability:  Returning to Solid Cash Flows   </vt:lpstr>
      <vt:lpstr>Business Approach (con’t)  Financial Stability:  Returning to Solid Cash Flows   </vt:lpstr>
      <vt:lpstr>Business Approach (con’t)  Financial Stability:  Strong Cost Management </vt:lpstr>
      <vt:lpstr>Business Approach (con’t)  Comprehensive &amp; Proactive Engineering Solutions </vt:lpstr>
      <vt:lpstr>The Process</vt:lpstr>
      <vt:lpstr>Business Approach (con’t) ________________ Excellence </vt:lpstr>
      <vt:lpstr>Business Approach (con’t)  _______________ Driven Organization </vt:lpstr>
      <vt:lpstr>Concentration of Risk  </vt:lpstr>
      <vt:lpstr>Growth Strategy  </vt:lpstr>
      <vt:lpstr>Financial Budget and 2 year Forecast  narrative examples below </vt:lpstr>
      <vt:lpstr>Closing 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Rosvold</dc:creator>
  <cp:lastModifiedBy>Kristin Rosvold</cp:lastModifiedBy>
  <cp:revision>13</cp:revision>
  <dcterms:created xsi:type="dcterms:W3CDTF">2017-09-04T00:59:31Z</dcterms:created>
  <dcterms:modified xsi:type="dcterms:W3CDTF">2017-10-10T21:04:38Z</dcterms:modified>
</cp:coreProperties>
</file>