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9"/>
  </p:notesMasterIdLst>
  <p:sldIdLst>
    <p:sldId id="256" r:id="rId2"/>
    <p:sldId id="260" r:id="rId3"/>
    <p:sldId id="261" r:id="rId4"/>
    <p:sldId id="259" r:id="rId5"/>
    <p:sldId id="262" r:id="rId6"/>
    <p:sldId id="263" r:id="rId7"/>
    <p:sldId id="275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847BB-B817-4B46-8A7C-60569CC4942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42930-0564-4464-8211-DA230466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9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BFBF6501-3E8C-4771-B073-3BDD96F306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5325"/>
            <a:ext cx="6199188" cy="3487738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D2168AC6-F84F-403B-8A4D-24CA61519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At Robbinex – we go much further than that…</a:t>
            </a:r>
          </a:p>
        </p:txBody>
      </p:sp>
    </p:spTree>
    <p:extLst>
      <p:ext uri="{BB962C8B-B14F-4D97-AF65-F5344CB8AC3E}">
        <p14:creationId xmlns:p14="http://schemas.microsoft.com/office/powerpoint/2010/main" val="808604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9B38380A-9B00-434E-9772-22CE04B5B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5325"/>
            <a:ext cx="6199188" cy="3487738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8B39805B-F721-4EC9-B3C8-F18EC2156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At Robbinex – we go much further than that…</a:t>
            </a:r>
          </a:p>
        </p:txBody>
      </p:sp>
    </p:spTree>
    <p:extLst>
      <p:ext uri="{BB962C8B-B14F-4D97-AF65-F5344CB8AC3E}">
        <p14:creationId xmlns:p14="http://schemas.microsoft.com/office/powerpoint/2010/main" val="2384934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C00F0764-6D06-4F95-A23F-801E14871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5325"/>
            <a:ext cx="6199188" cy="3487738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45B8149D-F8F8-417C-A7A7-D49F58CB4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At Robbinex – we go much further than that…</a:t>
            </a:r>
          </a:p>
        </p:txBody>
      </p:sp>
    </p:spTree>
    <p:extLst>
      <p:ext uri="{BB962C8B-B14F-4D97-AF65-F5344CB8AC3E}">
        <p14:creationId xmlns:p14="http://schemas.microsoft.com/office/powerpoint/2010/main" val="342327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5484A89C-4870-4436-8E68-2DE3B26B3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5325"/>
            <a:ext cx="6199188" cy="3487738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91038A85-6F48-409E-98C2-4AE4C0980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At Robbinex – we go much further than that…</a:t>
            </a:r>
          </a:p>
        </p:txBody>
      </p:sp>
    </p:spTree>
    <p:extLst>
      <p:ext uri="{BB962C8B-B14F-4D97-AF65-F5344CB8AC3E}">
        <p14:creationId xmlns:p14="http://schemas.microsoft.com/office/powerpoint/2010/main" val="301198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8A9525EC-3120-404F-AFAE-EABA7483A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5325"/>
            <a:ext cx="6199188" cy="3487738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68B44D95-D93F-44FB-951E-D0C5230C9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At Robbinex – we go much further than that…</a:t>
            </a:r>
          </a:p>
        </p:txBody>
      </p:sp>
    </p:spTree>
    <p:extLst>
      <p:ext uri="{BB962C8B-B14F-4D97-AF65-F5344CB8AC3E}">
        <p14:creationId xmlns:p14="http://schemas.microsoft.com/office/powerpoint/2010/main" val="12168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98D22369-AB1C-48D3-A19B-615DED44B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93888" y="463550"/>
            <a:ext cx="10968038" cy="6170613"/>
          </a:xfrm>
          <a:ln/>
        </p:spPr>
      </p:sp>
    </p:spTree>
    <p:extLst>
      <p:ext uri="{BB962C8B-B14F-4D97-AF65-F5344CB8AC3E}">
        <p14:creationId xmlns:p14="http://schemas.microsoft.com/office/powerpoint/2010/main" val="150190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90BF5AA7-8E7F-40F5-9DD9-15F6D873B4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89113" y="463550"/>
            <a:ext cx="10968038" cy="6170613"/>
          </a:xfrm>
          <a:ln/>
        </p:spPr>
      </p:sp>
    </p:spTree>
    <p:extLst>
      <p:ext uri="{BB962C8B-B14F-4D97-AF65-F5344CB8AC3E}">
        <p14:creationId xmlns:p14="http://schemas.microsoft.com/office/powerpoint/2010/main" val="282329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EA99712C-40B0-4029-910D-998AC3F5C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5325"/>
            <a:ext cx="6199188" cy="3487738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FE8820FB-4AB7-485B-8C52-7427D4B8C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At Robbinex – we go much further than that…</a:t>
            </a:r>
          </a:p>
        </p:txBody>
      </p:sp>
    </p:spTree>
    <p:extLst>
      <p:ext uri="{BB962C8B-B14F-4D97-AF65-F5344CB8AC3E}">
        <p14:creationId xmlns:p14="http://schemas.microsoft.com/office/powerpoint/2010/main" val="1064543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FE3E218C-1ACB-4612-81B6-57BBC8C19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5325"/>
            <a:ext cx="6199188" cy="3487738"/>
          </a:xfrm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7CDC7FA3-0B6B-48DA-92DA-EFD11045C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8013"/>
            <a:ext cx="5029200" cy="4183062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At Robbinex – we go much further than that…</a:t>
            </a:r>
          </a:p>
        </p:txBody>
      </p:sp>
    </p:spTree>
    <p:extLst>
      <p:ext uri="{BB962C8B-B14F-4D97-AF65-F5344CB8AC3E}">
        <p14:creationId xmlns:p14="http://schemas.microsoft.com/office/powerpoint/2010/main" val="1846032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988D1ED2-D9D9-4ABB-8170-174C4D1BD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9588" y="461963"/>
            <a:ext cx="11115676" cy="6253162"/>
          </a:xfrm>
          <a:ln/>
        </p:spPr>
      </p:sp>
    </p:spTree>
    <p:extLst>
      <p:ext uri="{BB962C8B-B14F-4D97-AF65-F5344CB8AC3E}">
        <p14:creationId xmlns:p14="http://schemas.microsoft.com/office/powerpoint/2010/main" val="254116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9BB3D827-B65D-4B6E-8CC3-DC6A2F04F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0700" y="461963"/>
            <a:ext cx="10974388" cy="6173787"/>
          </a:xfrm>
          <a:ln/>
        </p:spPr>
      </p:sp>
    </p:spTree>
    <p:extLst>
      <p:ext uri="{BB962C8B-B14F-4D97-AF65-F5344CB8AC3E}">
        <p14:creationId xmlns:p14="http://schemas.microsoft.com/office/powerpoint/2010/main" val="275038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5257801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99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90" y="872821"/>
            <a:ext cx="6353908" cy="300751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39544" y="3430589"/>
            <a:ext cx="10515600" cy="1325563"/>
          </a:xfrm>
        </p:spPr>
        <p:txBody>
          <a:bodyPr anchor="ctr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51C7-902D-9249-B0E4-89EC3BF8927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51C7-902D-9249-B0E4-89EC3BF8927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51C7-902D-9249-B0E4-89EC3BF8927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527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51C7-902D-9249-B0E4-89EC3BF8927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51C7-902D-9249-B0E4-89EC3BF8927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51C7-902D-9249-B0E4-89EC3BF8927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51C7-902D-9249-B0E4-89EC3BF8927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51C7-902D-9249-B0E4-89EC3BF8927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51C7-902D-9249-B0E4-89EC3BF8927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51C7-902D-9249-B0E4-89EC3BF89274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967-5D41-5942-A735-29E1581BA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" b="61539"/>
          <a:stretch/>
        </p:blipFill>
        <p:spPr>
          <a:xfrm>
            <a:off x="0" y="5120640"/>
            <a:ext cx="12192000" cy="1737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5D51C7-902D-9249-B0E4-89EC3BF89274}" type="datetimeFigureOut">
              <a:rPr lang="en-US" smtClean="0"/>
              <a:pPr/>
              <a:t>9/12/17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9152967-5D41-5942-A735-29E1581BA2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2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ragmaventures.com/" TargetMode="External"/><Relationship Id="rId4" Type="http://schemas.openxmlformats.org/officeDocument/2006/relationships/image" Target="../media/image9.png"/><Relationship Id="rId5" Type="http://schemas.openxmlformats.org/officeDocument/2006/relationships/hyperlink" Target="mailto:rghanson@pragmaventures.com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36120"/>
            <a:ext cx="9144000" cy="2387600"/>
          </a:xfrm>
        </p:spPr>
        <p:txBody>
          <a:bodyPr/>
          <a:lstStyle/>
          <a:p>
            <a:r>
              <a:rPr lang="en-US" dirty="0"/>
              <a:t>Selling a Small Business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1150" y="5257801"/>
            <a:ext cx="9144000" cy="1655762"/>
          </a:xfrm>
        </p:spPr>
        <p:txBody>
          <a:bodyPr/>
          <a:lstStyle/>
          <a:p>
            <a:r>
              <a:rPr lang="en-US" dirty="0"/>
              <a:t>Contributed by:    Ray Hanson – Pragma Ventures</a:t>
            </a:r>
          </a:p>
        </p:txBody>
      </p:sp>
    </p:spTree>
    <p:extLst>
      <p:ext uri="{BB962C8B-B14F-4D97-AF65-F5344CB8AC3E}">
        <p14:creationId xmlns:p14="http://schemas.microsoft.com/office/powerpoint/2010/main" val="164131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1349F799-47DE-40A7-B906-7CB2F4916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000" b="1" dirty="0"/>
              <a:t>Recast Earnings to Fit “Normal”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DAB545E1-280E-46A5-8BB8-06E7E829E8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04195"/>
            <a:ext cx="3579976" cy="364540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Clr>
                <a:srgbClr val="CC9900"/>
              </a:buClr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006600"/>
                </a:solidFill>
              </a:rPr>
              <a:t>Potential Adjustments: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Depreciation/</a:t>
            </a:r>
            <a:r>
              <a:rPr lang="en-US" altLang="en-US" sz="2400" b="1" i="1" dirty="0" err="1">
                <a:solidFill>
                  <a:srgbClr val="006600"/>
                </a:solidFill>
              </a:rPr>
              <a:t>Amortiza</a:t>
            </a:r>
            <a:r>
              <a:rPr lang="en-US" altLang="en-US" sz="2400" b="1" i="1" dirty="0">
                <a:solidFill>
                  <a:srgbClr val="006600"/>
                </a:solidFill>
              </a:rPr>
              <a:t>- </a:t>
            </a:r>
            <a:r>
              <a:rPr lang="en-US" altLang="en-US" sz="2400" b="1" i="1" dirty="0" err="1">
                <a:solidFill>
                  <a:srgbClr val="006600"/>
                </a:solidFill>
              </a:rPr>
              <a:t>tion</a:t>
            </a:r>
            <a:endParaRPr lang="en-US" altLang="en-US" sz="2400" b="1" i="1" dirty="0">
              <a:solidFill>
                <a:srgbClr val="0066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Accounts Receivable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Inventory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Deferred Maintenance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Unused Capacity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Redundant Assets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b="1" i="1" dirty="0">
              <a:solidFill>
                <a:srgbClr val="006600"/>
              </a:solidFill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xmlns="" id="{4F98C89C-8D96-4617-8F51-971BA57F30B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946047" y="1804195"/>
            <a:ext cx="3407754" cy="36369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CC9900"/>
              </a:buClr>
              <a:buFont typeface="Wingdings" panose="05000000000000000000" pitchFamily="2" charset="2"/>
              <a:buNone/>
            </a:pPr>
            <a:endParaRPr lang="en-US" altLang="en-US" sz="2400" b="1" i="1" dirty="0">
              <a:solidFill>
                <a:srgbClr val="0066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Shareholder Loans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One Time Expenses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Adjust items expensed for favorable tax treatment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xmlns="" id="{9ED89402-EB17-4DB1-B675-9DE81F75A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930278"/>
            <a:ext cx="77724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en-US" altLang="en-US" sz="2800">
                <a:solidFill>
                  <a:srgbClr val="006600"/>
                </a:solidFill>
              </a:rPr>
              <a:t>	</a:t>
            </a:r>
            <a:endParaRPr lang="en-US" altLang="en-US" sz="2800" b="1" i="1">
              <a:solidFill>
                <a:srgbClr val="006600"/>
              </a:solidFill>
            </a:endParaRPr>
          </a:p>
        </p:txBody>
      </p:sp>
      <p:sp>
        <p:nvSpPr>
          <p:cNvPr id="26630" name="Slide Number Placeholder 1">
            <a:extLst>
              <a:ext uri="{FF2B5EF4-FFF2-40B4-BE49-F238E27FC236}">
                <a16:creationId xmlns:a16="http://schemas.microsoft.com/office/drawing/2014/main" xmlns="" id="{B3496DC1-A16C-4129-9637-A29A0B97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DAA836-B355-442E-9C4E-8B654791DE2A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8660B45-2B74-47AA-8918-0CFFA542E841}"/>
              </a:ext>
            </a:extLst>
          </p:cNvPr>
          <p:cNvSpPr txBox="1">
            <a:spLocks noChangeArrowheads="1"/>
          </p:cNvSpPr>
          <p:nvPr/>
        </p:nvSpPr>
        <p:spPr>
          <a:xfrm>
            <a:off x="4418176" y="1804195"/>
            <a:ext cx="3527870" cy="36454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C9900"/>
              </a:buClr>
              <a:buFont typeface="Wingdings" panose="05000000000000000000" pitchFamily="2" charset="2"/>
              <a:buNone/>
            </a:pPr>
            <a:endParaRPr lang="en-US" altLang="en-US" sz="2400" b="1" i="1" dirty="0">
              <a:solidFill>
                <a:srgbClr val="0066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Charitable Donations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Expensed Capital Items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Family Compensation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Extraordinary Comp.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Cars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Perks (i.e. memberships)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84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ABE5FA2B-F479-4CAD-ACC7-EF862E5E7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000" b="1" dirty="0"/>
              <a:t>Variables Impacting Value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181A8779-CC52-4F48-9A78-D2F25036C5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53501"/>
            <a:ext cx="3341629" cy="34132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Location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Environment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Equipment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Plant and Facilities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Seller Motivation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Historical Trends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Historical Profits</a:t>
            </a:r>
          </a:p>
          <a:p>
            <a:pPr marL="0" indent="0" eaLnBrk="1" hangingPunct="1">
              <a:lnSpc>
                <a:spcPct val="90000"/>
              </a:lnSpc>
              <a:buClr>
                <a:srgbClr val="CC9900"/>
              </a:buClr>
              <a:buNone/>
            </a:pPr>
            <a:endParaRPr lang="en-US" altLang="en-US" sz="2400" dirty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66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66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6600"/>
              </a:solidFill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xmlns="" id="{8941FA6B-A343-4ACC-AB24-D78345C286E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693575" y="1959354"/>
            <a:ext cx="3660225" cy="34074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Buyer Motivation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Buyer’s Vision of the Future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Buyer’s Ability to Pay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Other Resources Available to Buyer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Buyer’s Personal Goals/issues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en-US" sz="2400" b="1" i="1" dirty="0">
              <a:solidFill>
                <a:srgbClr val="006600"/>
              </a:solidFill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xmlns="" id="{2AAD2430-361F-4539-A051-86E724255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933825"/>
            <a:ext cx="77724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en-US" altLang="en-US" sz="2800">
                <a:solidFill>
                  <a:srgbClr val="006600"/>
                </a:solidFill>
              </a:rPr>
              <a:t>	</a:t>
            </a:r>
            <a:endParaRPr lang="en-US" altLang="en-US" sz="2800" b="1" i="1">
              <a:solidFill>
                <a:srgbClr val="006600"/>
              </a:solidFill>
            </a:endParaRPr>
          </a:p>
        </p:txBody>
      </p:sp>
      <p:sp>
        <p:nvSpPr>
          <p:cNvPr id="27654" name="Slide Number Placeholder 1">
            <a:extLst>
              <a:ext uri="{FF2B5EF4-FFF2-40B4-BE49-F238E27FC236}">
                <a16:creationId xmlns:a16="http://schemas.microsoft.com/office/drawing/2014/main" xmlns="" id="{8C0345AA-5C99-4FF5-B2AB-AFC396E0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DE1171-BB8B-4834-AF2C-5E3AA1713D67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CF81DE1-DFF6-491C-A729-3B7E7EC260A9}"/>
              </a:ext>
            </a:extLst>
          </p:cNvPr>
          <p:cNvSpPr txBox="1">
            <a:spLocks noChangeArrowheads="1"/>
          </p:cNvSpPr>
          <p:nvPr/>
        </p:nvSpPr>
        <p:spPr>
          <a:xfrm>
            <a:off x="4179829" y="1953502"/>
            <a:ext cx="3513746" cy="3413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Obsolescence of Product/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Management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Current Capacity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Intellectual Property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Transaction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solidFill>
                  <a:srgbClr val="006600"/>
                </a:solidFill>
              </a:rPr>
              <a:t>Tax Planning</a:t>
            </a:r>
            <a:endParaRPr lang="en-US" altLang="en-US" sz="2000" b="1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1D1B24DD-E635-4DAD-A73C-1CC63676067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08936" y="2106642"/>
            <a:ext cx="4038600" cy="4525963"/>
          </a:xfrm>
          <a:noFill/>
        </p:spPr>
        <p:txBody>
          <a:bodyPr vert="horz" lIns="82608" tIns="41306" rIns="82608" bIns="41306" rtlCol="0">
            <a:normAutofit/>
          </a:bodyPr>
          <a:lstStyle/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/>
            </a:pPr>
            <a:r>
              <a:rPr lang="en-US" altLang="en-US" sz="2400" b="1" dirty="0">
                <a:solidFill>
                  <a:srgbClr val="006600"/>
                </a:solidFill>
              </a:rPr>
              <a:t>Illness</a:t>
            </a:r>
          </a:p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/>
            </a:pPr>
            <a:r>
              <a:rPr lang="en-US" altLang="en-US" sz="2400" b="1" dirty="0">
                <a:solidFill>
                  <a:srgbClr val="006600"/>
                </a:solidFill>
              </a:rPr>
              <a:t>Retirement</a:t>
            </a:r>
          </a:p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/>
            </a:pPr>
            <a:r>
              <a:rPr lang="en-US" altLang="en-US" sz="2400" b="1" dirty="0">
                <a:solidFill>
                  <a:srgbClr val="006600"/>
                </a:solidFill>
              </a:rPr>
              <a:t>Lack of capital</a:t>
            </a:r>
          </a:p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/>
            </a:pPr>
            <a:r>
              <a:rPr lang="en-US" altLang="en-US" sz="2400" b="1" dirty="0">
                <a:solidFill>
                  <a:srgbClr val="006600"/>
                </a:solidFill>
              </a:rPr>
              <a:t>Growth requires more capital</a:t>
            </a:r>
          </a:p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/>
            </a:pPr>
            <a:r>
              <a:rPr lang="en-US" altLang="en-US" sz="2400" b="1" dirty="0">
                <a:solidFill>
                  <a:srgbClr val="006600"/>
                </a:solidFill>
              </a:rPr>
              <a:t>Burnout</a:t>
            </a:r>
          </a:p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/>
            </a:pPr>
            <a:r>
              <a:rPr lang="en-US" altLang="en-US" sz="2400" b="1" dirty="0">
                <a:solidFill>
                  <a:srgbClr val="006600"/>
                </a:solidFill>
              </a:rPr>
              <a:t>Bored</a:t>
            </a:r>
          </a:p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/>
            </a:pPr>
            <a:r>
              <a:rPr lang="en-US" altLang="en-US" sz="2400" b="1" dirty="0">
                <a:solidFill>
                  <a:srgbClr val="006600"/>
                </a:solidFill>
              </a:rPr>
              <a:t>Partnership Dispute</a:t>
            </a:r>
          </a:p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/>
            </a:pPr>
            <a:r>
              <a:rPr lang="en-US" altLang="en-US" sz="2400" b="1" dirty="0">
                <a:solidFill>
                  <a:srgbClr val="006600"/>
                </a:solidFill>
              </a:rPr>
              <a:t>Divorce</a:t>
            </a:r>
          </a:p>
          <a:p>
            <a:pPr marL="685800" indent="-685800" defTabSz="1019175">
              <a:spcBef>
                <a:spcPct val="0"/>
              </a:spcBef>
              <a:buSzPct val="80000"/>
              <a:buFont typeface="+mj-lt"/>
              <a:buAutoNum type="arabicPeriod"/>
            </a:pPr>
            <a:endParaRPr lang="en-US" alt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B7A6E0-6755-4E45-91A8-665E1514E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0" y="2106642"/>
            <a:ext cx="4038600" cy="4525963"/>
          </a:xfrm>
        </p:spPr>
        <p:txBody>
          <a:bodyPr/>
          <a:lstStyle/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 startAt="9"/>
            </a:pPr>
            <a:r>
              <a:rPr lang="en-US" altLang="en-US" sz="2400" b="1" dirty="0">
                <a:solidFill>
                  <a:srgbClr val="006600"/>
                </a:solidFill>
              </a:rPr>
              <a:t>Failing business</a:t>
            </a:r>
          </a:p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 startAt="9"/>
            </a:pPr>
            <a:r>
              <a:rPr lang="en-US" altLang="en-US" sz="2400" b="1" dirty="0">
                <a:solidFill>
                  <a:srgbClr val="006600"/>
                </a:solidFill>
              </a:rPr>
              <a:t>All equity is tied up in the business</a:t>
            </a:r>
          </a:p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 startAt="9"/>
            </a:pPr>
            <a:r>
              <a:rPr lang="en-US" altLang="en-US" sz="2400" b="1" dirty="0">
                <a:solidFill>
                  <a:srgbClr val="006600"/>
                </a:solidFill>
              </a:rPr>
              <a:t>No personal time or money for family and friends</a:t>
            </a:r>
          </a:p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 startAt="9"/>
            </a:pPr>
            <a:r>
              <a:rPr lang="en-US" altLang="en-US" sz="2400" b="1" dirty="0">
                <a:solidFill>
                  <a:srgbClr val="006600"/>
                </a:solidFill>
              </a:rPr>
              <a:t>Outside factors-Economic-Political</a:t>
            </a:r>
          </a:p>
          <a:p>
            <a:pPr marL="685800" indent="-685800" defTabSz="1019175">
              <a:spcBef>
                <a:spcPct val="0"/>
              </a:spcBef>
              <a:buSzPct val="100000"/>
              <a:buFont typeface="+mj-lt"/>
              <a:buAutoNum type="arabicPeriod" startAt="9"/>
            </a:pPr>
            <a:r>
              <a:rPr lang="en-US" altLang="en-US" sz="2400" b="1" dirty="0">
                <a:solidFill>
                  <a:srgbClr val="006600"/>
                </a:solidFill>
              </a:rPr>
              <a:t>Business is becoming too risky</a:t>
            </a:r>
          </a:p>
          <a:p>
            <a:endParaRPr lang="en-US" dirty="0"/>
          </a:p>
        </p:txBody>
      </p:sp>
      <p:sp>
        <p:nvSpPr>
          <p:cNvPr id="28677" name="Slide Number Placeholder 1">
            <a:extLst>
              <a:ext uri="{FF2B5EF4-FFF2-40B4-BE49-F238E27FC236}">
                <a16:creationId xmlns:a16="http://schemas.microsoft.com/office/drawing/2014/main" xmlns="" id="{C1DFD8A3-B542-4F2C-9820-FB32E46C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AE578C-332A-406A-AD97-D1ADFBFD39C7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grpSp>
        <p:nvGrpSpPr>
          <p:cNvPr id="63492" name="Group 4">
            <a:extLst>
              <a:ext uri="{FF2B5EF4-FFF2-40B4-BE49-F238E27FC236}">
                <a16:creationId xmlns:a16="http://schemas.microsoft.com/office/drawing/2014/main" xmlns="" id="{B295045D-3C94-49CE-BD03-6ABDDA558F40}"/>
              </a:ext>
            </a:extLst>
          </p:cNvPr>
          <p:cNvGrpSpPr>
            <a:grpSpLocks/>
          </p:cNvGrpSpPr>
          <p:nvPr/>
        </p:nvGrpSpPr>
        <p:grpSpPr bwMode="auto">
          <a:xfrm>
            <a:off x="7315201" y="6624638"/>
            <a:ext cx="701675" cy="425450"/>
            <a:chOff x="3744" y="3840"/>
            <a:chExt cx="440" cy="267"/>
          </a:xfrm>
        </p:grpSpPr>
        <p:sp>
          <p:nvSpPr>
            <p:cNvPr id="28678" name="Text Box 5">
              <a:extLst>
                <a:ext uri="{FF2B5EF4-FFF2-40B4-BE49-F238E27FC236}">
                  <a16:creationId xmlns:a16="http://schemas.microsoft.com/office/drawing/2014/main" xmlns="" id="{359D98E7-80CB-4C9B-9E00-CBBF96B72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840"/>
              <a:ext cx="10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030" tIns="41014" rIns="82030" bIns="41014">
              <a:spAutoFit/>
            </a:bodyPr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200">
                <a:solidFill>
                  <a:srgbClr val="FFFF00"/>
                </a:solidFill>
                <a:latin typeface="Wingdings" panose="05000000000000000000" pitchFamily="2" charset="2"/>
              </a:endParaRPr>
            </a:p>
          </p:txBody>
        </p:sp>
        <p:sp>
          <p:nvSpPr>
            <p:cNvPr id="28679" name="Text Box 6">
              <a:extLst>
                <a:ext uri="{FF2B5EF4-FFF2-40B4-BE49-F238E27FC236}">
                  <a16:creationId xmlns:a16="http://schemas.microsoft.com/office/drawing/2014/main" xmlns="" id="{B6B8B211-1FE7-4F9F-849A-313B993AE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" y="3845"/>
              <a:ext cx="10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030" tIns="41014" rIns="82030" bIns="41014">
              <a:spAutoFit/>
            </a:bodyPr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20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C5776753-51F6-4C58-95AF-EC99E082C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781" y="548680"/>
            <a:ext cx="8934371" cy="1143000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 dirty="0"/>
              <a:t>Seller Motivation!</a:t>
            </a:r>
            <a:r>
              <a:rPr lang="en-US" altLang="en-US" sz="3200" b="1" i="1" dirty="0"/>
              <a:t> </a:t>
            </a:r>
            <a:r>
              <a:rPr lang="en-US" altLang="en-US" sz="2800" b="1" i="1" dirty="0"/>
              <a:t/>
            </a:r>
            <a:br>
              <a:rPr lang="en-US" altLang="en-US" sz="2800" b="1" i="1" dirty="0"/>
            </a:br>
            <a:r>
              <a:rPr lang="en-US" altLang="en-US" sz="2000" b="1" i="1" dirty="0"/>
              <a:t>Buyers will ask ... “Why are you selling your business?”</a:t>
            </a:r>
            <a:endParaRPr lang="en-US" altLang="en-US" sz="20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17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xmlns="" id="{AB9A2598-3256-4C15-A0CA-1252BDE1B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304142"/>
              </p:ext>
            </p:extLst>
          </p:nvPr>
        </p:nvGraphicFramePr>
        <p:xfrm>
          <a:off x="9716900" y="3429341"/>
          <a:ext cx="971550" cy="2157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" r:id="rId4" imgW="2286000" imgH="2184956" progId="MS_ClipArt_Gallery.2">
                  <p:embed/>
                </p:oleObj>
              </mc:Choice>
              <mc:Fallback>
                <p:oleObj name="Clip" r:id="rId4" imgW="2286000" imgH="2184956" progId="MS_ClipArt_Gallery.2">
                  <p:embed/>
                  <p:pic>
                    <p:nvPicPr>
                      <p:cNvPr id="29698" name="Object 2">
                        <a:extLst>
                          <a:ext uri="{FF2B5EF4-FFF2-40B4-BE49-F238E27FC236}">
                            <a16:creationId xmlns:a16="http://schemas.microsoft.com/office/drawing/2014/main" xmlns="" id="{AB9A2598-3256-4C15-A0CA-1252BDE1B29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900" y="3429341"/>
                        <a:ext cx="971550" cy="2157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xmlns="" id="{7205B5EC-3E39-4C83-8974-D10477813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786926"/>
              </p:ext>
            </p:extLst>
          </p:nvPr>
        </p:nvGraphicFramePr>
        <p:xfrm>
          <a:off x="9052521" y="5015388"/>
          <a:ext cx="1676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lip" r:id="rId6" imgW="1075690" imgH="1390015" progId="MS_ClipArt_Gallery.2">
                  <p:embed/>
                </p:oleObj>
              </mc:Choice>
              <mc:Fallback>
                <p:oleObj name="Clip" r:id="rId6" imgW="1075690" imgH="1390015" progId="MS_ClipArt_Gallery.2">
                  <p:embed/>
                  <p:pic>
                    <p:nvPicPr>
                      <p:cNvPr id="29699" name="Object 3">
                        <a:extLst>
                          <a:ext uri="{FF2B5EF4-FFF2-40B4-BE49-F238E27FC236}">
                            <a16:creationId xmlns:a16="http://schemas.microsoft.com/office/drawing/2014/main" xmlns="" id="{7205B5EC-3E39-4C83-8974-D1047781399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2521" y="5015388"/>
                        <a:ext cx="1676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>
            <a:extLst>
              <a:ext uri="{FF2B5EF4-FFF2-40B4-BE49-F238E27FC236}">
                <a16:creationId xmlns:a16="http://schemas.microsoft.com/office/drawing/2014/main" xmlns="" id="{0705EC42-5330-4CBA-963E-EFC9F039A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85750" y="1569562"/>
            <a:ext cx="8416925" cy="4940300"/>
          </a:xfrm>
          <a:noFill/>
        </p:spPr>
        <p:txBody>
          <a:bodyPr vert="horz" lIns="82618" tIns="41310" rIns="82618" bIns="41310" rtlCol="0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u="sng" dirty="0">
                <a:solidFill>
                  <a:srgbClr val="005000"/>
                </a:solidFill>
              </a:rPr>
              <a:t>Buyer Category</a:t>
            </a:r>
            <a:r>
              <a:rPr lang="en-US" altLang="en-US" sz="2400" b="1" dirty="0">
                <a:solidFill>
                  <a:srgbClr val="005000"/>
                </a:solidFill>
              </a:rPr>
              <a:t>        	    	</a:t>
            </a:r>
            <a:r>
              <a:rPr lang="en-US" altLang="en-US" b="1" u="sng" dirty="0">
                <a:solidFill>
                  <a:srgbClr val="005000"/>
                </a:solidFill>
              </a:rPr>
              <a:t>% of Valuation</a:t>
            </a:r>
          </a:p>
          <a:p>
            <a:pPr lvl="1" eaLnBrk="1" hangingPunct="1">
              <a:buFontTx/>
              <a:buNone/>
            </a:pPr>
            <a:r>
              <a:rPr lang="en-US" altLang="en-US" b="1" dirty="0">
                <a:solidFill>
                  <a:srgbClr val="005000"/>
                </a:solidFill>
              </a:rPr>
              <a:t>Employees		                	   	75 to  90          </a:t>
            </a:r>
          </a:p>
          <a:p>
            <a:pPr lvl="1" eaLnBrk="1" hangingPunct="1">
              <a:buFontTx/>
              <a:buNone/>
            </a:pPr>
            <a:r>
              <a:rPr lang="en-US" altLang="en-US" b="1" dirty="0">
                <a:solidFill>
                  <a:srgbClr val="005000"/>
                </a:solidFill>
              </a:rPr>
              <a:t>Investors				  	85 to 100</a:t>
            </a:r>
          </a:p>
          <a:p>
            <a:pPr lvl="1" eaLnBrk="1" hangingPunct="1">
              <a:buFontTx/>
              <a:buNone/>
            </a:pPr>
            <a:r>
              <a:rPr lang="en-US" altLang="en-US" b="1" dirty="0">
                <a:solidFill>
                  <a:srgbClr val="005000"/>
                </a:solidFill>
              </a:rPr>
              <a:t>Golden Hand Shakers		  	90 to 110</a:t>
            </a:r>
          </a:p>
          <a:p>
            <a:pPr lvl="1" eaLnBrk="1" hangingPunct="1">
              <a:buFontTx/>
              <a:buNone/>
            </a:pPr>
            <a:r>
              <a:rPr lang="en-US" altLang="en-US" b="1" dirty="0">
                <a:solidFill>
                  <a:srgbClr val="005000"/>
                </a:solidFill>
              </a:rPr>
              <a:t>Entrepreneurs				100 to 120</a:t>
            </a:r>
          </a:p>
          <a:p>
            <a:pPr lvl="1" eaLnBrk="1" hangingPunct="1">
              <a:buFontTx/>
              <a:buNone/>
            </a:pPr>
            <a:r>
              <a:rPr lang="en-US" altLang="en-US" b="1" dirty="0">
                <a:solidFill>
                  <a:srgbClr val="005000"/>
                </a:solidFill>
              </a:rPr>
              <a:t>Competitors		  		100 to 200</a:t>
            </a:r>
          </a:p>
          <a:p>
            <a:pPr lvl="1" eaLnBrk="1" hangingPunct="1">
              <a:buFontTx/>
              <a:buNone/>
            </a:pPr>
            <a:r>
              <a:rPr lang="en-US" altLang="en-US" b="1" dirty="0">
                <a:solidFill>
                  <a:srgbClr val="005000"/>
                </a:solidFill>
              </a:rPr>
              <a:t>Near Competitors		              	100 to 200</a:t>
            </a:r>
          </a:p>
          <a:p>
            <a:pPr lvl="1" eaLnBrk="1" hangingPunct="1">
              <a:buFontTx/>
              <a:buNone/>
            </a:pPr>
            <a:r>
              <a:rPr lang="en-US" altLang="en-US" b="1" dirty="0">
                <a:solidFill>
                  <a:srgbClr val="005000"/>
                </a:solidFill>
              </a:rPr>
              <a:t>Customers			              	100 to 200  </a:t>
            </a:r>
          </a:p>
          <a:p>
            <a:pPr lvl="1" eaLnBrk="1" hangingPunct="1">
              <a:buFontTx/>
              <a:buNone/>
            </a:pPr>
            <a:r>
              <a:rPr lang="en-US" altLang="en-US" b="1" dirty="0">
                <a:solidFill>
                  <a:srgbClr val="005000"/>
                </a:solidFill>
              </a:rPr>
              <a:t>Suppliers			              	100 to 200</a:t>
            </a:r>
            <a:r>
              <a:rPr lang="en-US" altLang="en-US" dirty="0">
                <a:solidFill>
                  <a:srgbClr val="005000"/>
                </a:solidFill>
              </a:rPr>
              <a:t>  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xmlns="" id="{940F3FA2-02C4-480D-A7F1-54F807321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8961" y="228600"/>
            <a:ext cx="9041450" cy="1143000"/>
          </a:xfrm>
          <a:noFill/>
          <a:ln w="38100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000" b="1" dirty="0"/>
              <a:t>Types of Buyers</a:t>
            </a:r>
          </a:p>
        </p:txBody>
      </p:sp>
      <p:sp>
        <p:nvSpPr>
          <p:cNvPr id="29702" name="Slide Number Placeholder 1">
            <a:extLst>
              <a:ext uri="{FF2B5EF4-FFF2-40B4-BE49-F238E27FC236}">
                <a16:creationId xmlns:a16="http://schemas.microsoft.com/office/drawing/2014/main" xmlns="" id="{867E02FA-A7C1-4775-AB6C-A60CB538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F67C3A-60F1-455E-99B7-BCCCDC357EC2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03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5CE80A9E-EC15-4E96-80B8-F3F91EE11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1798" y="1372164"/>
            <a:ext cx="7772400" cy="114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CC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 b="1" u="sng" dirty="0">
                <a:solidFill>
                  <a:srgbClr val="006600"/>
                </a:solidFill>
              </a:rPr>
              <a:t>Methods of Payment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5E1C10A7-4A2C-4726-804C-A627C2E320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2223925"/>
            <a:ext cx="3810000" cy="403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6600"/>
                </a:solidFill>
              </a:rPr>
              <a:t>Cash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6600"/>
                </a:solidFill>
              </a:rPr>
              <a:t>Cash equivalent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6600"/>
                </a:solidFill>
              </a:rPr>
              <a:t>Secured notes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6600"/>
                </a:solidFill>
              </a:rPr>
              <a:t>Unsecured notes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6600"/>
                </a:solidFill>
              </a:rPr>
              <a:t>Shares in purchasing   company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6600"/>
                </a:solidFill>
              </a:rPr>
              <a:t>Consulting agreement</a:t>
            </a:r>
            <a:endParaRPr lang="en-US" altLang="en-US" dirty="0">
              <a:solidFill>
                <a:srgbClr val="006600"/>
              </a:solidFill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xmlns="" id="{27A61635-DCB7-4ED0-A4CD-76B66B5DE7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39103" y="2282825"/>
            <a:ext cx="3810000" cy="403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6600"/>
                </a:solidFill>
              </a:rPr>
              <a:t>Employment contract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6600"/>
                </a:solidFill>
              </a:rPr>
              <a:t>Special lease on assets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6600"/>
                </a:solidFill>
              </a:rPr>
              <a:t>Non-compete agreement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6600"/>
                </a:solidFill>
              </a:rPr>
              <a:t>License agreement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6600"/>
                </a:solidFill>
              </a:rPr>
              <a:t>Royalty program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006600"/>
                </a:solidFill>
              </a:rPr>
              <a:t>Earn- out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xmlns="" id="{2A1B28BD-E14B-4466-B3C2-EFC2E247D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933825"/>
            <a:ext cx="77724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en-US" altLang="en-US" sz="2800">
                <a:solidFill>
                  <a:srgbClr val="006600"/>
                </a:solidFill>
              </a:rPr>
              <a:t>	</a:t>
            </a:r>
            <a:endParaRPr lang="en-US" altLang="en-US" sz="2800" b="1" i="1">
              <a:solidFill>
                <a:srgbClr val="006600"/>
              </a:solidFill>
            </a:endParaRP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xmlns="" id="{663BC15D-A33F-4D1D-8DC4-E8E350D19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972" y="381000"/>
            <a:ext cx="8579978" cy="1143000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+mn-lt"/>
              </a:rPr>
              <a:t>Impacts to Value</a:t>
            </a:r>
          </a:p>
        </p:txBody>
      </p:sp>
      <p:sp>
        <p:nvSpPr>
          <p:cNvPr id="30727" name="Slide Number Placeholder 1">
            <a:extLst>
              <a:ext uri="{FF2B5EF4-FFF2-40B4-BE49-F238E27FC236}">
                <a16:creationId xmlns:a16="http://schemas.microsoft.com/office/drawing/2014/main" xmlns="" id="{73BDADAA-5B18-4F97-9515-AD70E452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A4BEE8-9AAA-4553-9F4C-242066C3267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856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5AA4265E-C71A-48DE-8068-7E8BAB644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4000" b="1" dirty="0"/>
              <a:t>Proper Presentation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E03A7E35-2E61-40CF-B82A-1AC538725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16114"/>
            <a:ext cx="8058150" cy="4473575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b="1" i="1" dirty="0">
                <a:solidFill>
                  <a:srgbClr val="006600"/>
                </a:solidFill>
              </a:rPr>
              <a:t>Provide past three year’s results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b="1" i="1" dirty="0">
                <a:solidFill>
                  <a:srgbClr val="006600"/>
                </a:solidFill>
              </a:rPr>
              <a:t>Provide a look at the next three years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b="1" i="1" dirty="0">
                <a:solidFill>
                  <a:srgbClr val="006600"/>
                </a:solidFill>
              </a:rPr>
              <a:t>Support the future with research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b="1" i="1" dirty="0">
                <a:solidFill>
                  <a:srgbClr val="006600"/>
                </a:solidFill>
              </a:rPr>
              <a:t>Anticipate what information the buyer will want and deliver it to him in the presentation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b="1" i="1" dirty="0">
                <a:solidFill>
                  <a:srgbClr val="006600"/>
                </a:solidFill>
              </a:rPr>
              <a:t>Share the challenges in the business to build trust with the buyer 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xmlns="" id="{76EB6E38-8697-4834-AFEB-91985D70C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5913438"/>
            <a:ext cx="77724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en-US" altLang="en-US" sz="2800">
                <a:solidFill>
                  <a:srgbClr val="006600"/>
                </a:solidFill>
              </a:rPr>
              <a:t>	</a:t>
            </a:r>
            <a:endParaRPr lang="en-US" altLang="en-US" sz="2800" b="1" i="1">
              <a:solidFill>
                <a:srgbClr val="006600"/>
              </a:solidFill>
            </a:endParaRPr>
          </a:p>
        </p:txBody>
      </p:sp>
      <p:sp>
        <p:nvSpPr>
          <p:cNvPr id="31749" name="Slide Number Placeholder 1">
            <a:extLst>
              <a:ext uri="{FF2B5EF4-FFF2-40B4-BE49-F238E27FC236}">
                <a16:creationId xmlns:a16="http://schemas.microsoft.com/office/drawing/2014/main" xmlns="" id="{BB5F1358-42AA-452F-93EB-EF87FC06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D657BE-6CB9-4B88-9F12-CF97CB23BFDA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1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4DD8713E-34B4-4CE3-A557-268EE8A1046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296281" y="1855089"/>
            <a:ext cx="4702865" cy="3691134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6600"/>
                </a:solidFill>
              </a:rPr>
              <a:t>How is the business valued?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6600"/>
                </a:solidFill>
              </a:rPr>
              <a:t>Does it fit your needs?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6600"/>
                </a:solidFill>
              </a:rPr>
              <a:t>Can it sell for a for higher value?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6600"/>
                </a:solidFill>
              </a:rPr>
              <a:t>Does it have real estate and is it beneficial for the business?</a:t>
            </a:r>
            <a:r>
              <a:rPr lang="en-US" altLang="en-US" sz="2400" dirty="0"/>
              <a:t>	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6600"/>
                </a:solidFill>
              </a:rPr>
              <a:t>Is the purchase for the right reasons, at the right time?</a:t>
            </a:r>
          </a:p>
          <a:p>
            <a:pPr marL="660400" indent="-660400"/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67F6A5-4A97-4C10-ADCA-F4D62E4E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856" y="1855090"/>
            <a:ext cx="4733487" cy="369113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altLang="en-US" b="1" dirty="0">
                <a:solidFill>
                  <a:srgbClr val="006600"/>
                </a:solidFill>
              </a:rPr>
              <a:t>Can the business grow?</a:t>
            </a:r>
          </a:p>
          <a:p>
            <a:pPr lvl="1" eaLnBrk="1" hangingPunct="1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altLang="en-US" b="1" dirty="0">
                <a:solidFill>
                  <a:srgbClr val="006600"/>
                </a:solidFill>
              </a:rPr>
              <a:t>Is the decision making process based on fact?</a:t>
            </a:r>
          </a:p>
          <a:p>
            <a:pPr lvl="1" eaLnBrk="1" hangingPunct="1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altLang="en-US" b="1" dirty="0">
                <a:solidFill>
                  <a:srgbClr val="006600"/>
                </a:solidFill>
              </a:rPr>
              <a:t>Can the purchase pass a complete Due Diligence review?</a:t>
            </a:r>
          </a:p>
          <a:p>
            <a:pPr lvl="1" eaLnBrk="1" hangingPunct="1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altLang="en-US" b="1" dirty="0">
                <a:solidFill>
                  <a:srgbClr val="006600"/>
                </a:solidFill>
              </a:rPr>
              <a:t>Establish a Transition Team</a:t>
            </a:r>
          </a:p>
          <a:p>
            <a:pPr lvl="1" eaLnBrk="1" hangingPunct="1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altLang="en-US" b="1" dirty="0">
                <a:solidFill>
                  <a:srgbClr val="006600"/>
                </a:solidFill>
              </a:rPr>
              <a:t>What is the exit strategy?</a:t>
            </a:r>
          </a:p>
          <a:p>
            <a:endParaRPr lang="en-US" dirty="0"/>
          </a:p>
        </p:txBody>
      </p:sp>
      <p:sp>
        <p:nvSpPr>
          <p:cNvPr id="36868" name="Slide Number Placeholder 1">
            <a:extLst>
              <a:ext uri="{FF2B5EF4-FFF2-40B4-BE49-F238E27FC236}">
                <a16:creationId xmlns:a16="http://schemas.microsoft.com/office/drawing/2014/main" xmlns="" id="{F09E663A-C27C-4F94-A6F4-419C7DAC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330E82-81B8-4FD4-86B8-6A525673991D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46FC339-3764-449C-9BA2-C26E6733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051" y="384176"/>
            <a:ext cx="9366191" cy="1143000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 dirty="0"/>
              <a:t>Considerations in Acquiring a Small Business</a:t>
            </a:r>
            <a:endParaRPr lang="en-US" altLang="en-US" sz="40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1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PRAGMA">
            <a:extLst>
              <a:ext uri="{FF2B5EF4-FFF2-40B4-BE49-F238E27FC236}">
                <a16:creationId xmlns:a16="http://schemas.microsoft.com/office/drawing/2014/main" xmlns="" id="{9E026184-C55D-4B85-87F0-1B3458658686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32656"/>
            <a:ext cx="4892276" cy="11056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3">
            <a:extLst>
              <a:ext uri="{FF2B5EF4-FFF2-40B4-BE49-F238E27FC236}">
                <a16:creationId xmlns:a16="http://schemas.microsoft.com/office/drawing/2014/main" xmlns="" id="{FEF3F90C-2065-40E5-A897-E2B447AD7CA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92323" y="1741408"/>
            <a:ext cx="5161545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altLang="en-US" sz="1800" b="1" dirty="0"/>
              <a:t>Raymond G. Hanson,</a:t>
            </a:r>
            <a:r>
              <a:rPr lang="en-US" altLang="en-US" sz="1800" dirty="0"/>
              <a:t> </a:t>
            </a:r>
            <a:r>
              <a:rPr lang="en-US" altLang="en-US" sz="1600" b="1" dirty="0"/>
              <a:t>MCBC, CMEA, BVAL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600" b="1" dirty="0"/>
              <a:t>President, Principal Broker</a:t>
            </a:r>
            <a:r>
              <a:rPr lang="en-US" altLang="en-US" sz="1800" b="1" dirty="0"/>
              <a:t> </a:t>
            </a:r>
          </a:p>
          <a:p>
            <a:pPr>
              <a:spcBef>
                <a:spcPts val="0"/>
              </a:spcBef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Master Certified Business Counselor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Business Appraiser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Certified Machinery and Equipment Appraiser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Senior Business Analysis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Business Valuator Accredited in Litigation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Founded Pragma Ventures in 1993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Founded </a:t>
            </a:r>
            <a:r>
              <a:rPr lang="en-US" altLang="en-US" sz="1600" dirty="0" err="1"/>
              <a:t>Robbinex</a:t>
            </a:r>
            <a:r>
              <a:rPr lang="en-US" altLang="en-US" sz="1600" dirty="0"/>
              <a:t> of the Pacific Northwest in 2004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Widely respected professional with over 30 years of               business transfer and appraising experience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B30396F-0AF2-4498-B84D-4EE40D59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220" y="1738481"/>
            <a:ext cx="4038600" cy="405867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/>
              <a:t>WHAT WE DO: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Exit Planning and Consulting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Business Sales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Mergers and Acquisitions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Buyer Advocacy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Counseling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Business Appraisal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Business Evaluation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Machinery and Equipment Appraisal</a:t>
            </a:r>
          </a:p>
          <a:p>
            <a:endParaRPr lang="en-US" dirty="0"/>
          </a:p>
        </p:txBody>
      </p:sp>
      <p:sp>
        <p:nvSpPr>
          <p:cNvPr id="3078" name="Slide Number Placeholder 1">
            <a:extLst>
              <a:ext uri="{FF2B5EF4-FFF2-40B4-BE49-F238E27FC236}">
                <a16:creationId xmlns:a16="http://schemas.microsoft.com/office/drawing/2014/main" xmlns="" id="{49208C12-3925-46F0-8FA4-278C4CF7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999E3B-C2E2-4C77-BBF8-0E6D751973D3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xmlns="" id="{5A80C54D-D0AB-425C-930B-538A124B8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544" y="1565405"/>
            <a:ext cx="1891070" cy="1891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9142C7-C231-4420-8E61-268D9C0BACB3}"/>
              </a:ext>
            </a:extLst>
          </p:cNvPr>
          <p:cNvSpPr txBox="1"/>
          <p:nvPr/>
        </p:nvSpPr>
        <p:spPr>
          <a:xfrm>
            <a:off x="8610600" y="618895"/>
            <a:ext cx="340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(503) 635-1173</a:t>
            </a:r>
          </a:p>
          <a:p>
            <a:r>
              <a:rPr lang="en-US" dirty="0">
                <a:hlinkClick r:id="rId5"/>
              </a:rPr>
              <a:t>rghanson@pragmaventures.com</a:t>
            </a:r>
            <a:r>
              <a:rPr lang="en-US" dirty="0"/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182EEB-402F-48B9-9D64-CC84018D2198}"/>
              </a:ext>
            </a:extLst>
          </p:cNvPr>
          <p:cNvSpPr txBox="1"/>
          <p:nvPr/>
        </p:nvSpPr>
        <p:spPr>
          <a:xfrm>
            <a:off x="9672946" y="3571988"/>
            <a:ext cx="143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Ray Hanson</a:t>
            </a:r>
          </a:p>
        </p:txBody>
      </p:sp>
    </p:spTree>
    <p:extLst>
      <p:ext uri="{BB962C8B-B14F-4D97-AF65-F5344CB8AC3E}">
        <p14:creationId xmlns:p14="http://schemas.microsoft.com/office/powerpoint/2010/main" val="323254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15048FEF-D193-4389-9EE3-9CE124AAA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64918"/>
            <a:ext cx="8229600" cy="1143000"/>
          </a:xfrm>
          <a:ln w="38100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 dirty="0"/>
              <a:t>What is a Business Intermediary?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3AB3934D-0BE0-4E79-B512-92FA361BB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2349500"/>
            <a:ext cx="7772400" cy="3887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i="1" dirty="0">
                <a:solidFill>
                  <a:srgbClr val="006600"/>
                </a:solidFill>
              </a:rPr>
              <a:t>Any person who: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srgbClr val="006600"/>
                </a:solidFill>
              </a:rPr>
              <a:t>Offers, promotes, or lists a business for sale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srgbClr val="006600"/>
                </a:solidFill>
              </a:rPr>
              <a:t>Introduces the buyer to a seller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i="1" dirty="0">
                <a:solidFill>
                  <a:srgbClr val="006600"/>
                </a:solidFill>
              </a:rPr>
              <a:t>Facilitates the transaction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31173AA5-C9C3-47B6-9163-173F37FF6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933825"/>
            <a:ext cx="77724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en-US" altLang="en-US" sz="2800">
                <a:solidFill>
                  <a:srgbClr val="006600"/>
                </a:solidFill>
              </a:rPr>
              <a:t>	</a:t>
            </a:r>
            <a:endParaRPr lang="en-US" altLang="en-US" sz="2800" b="1" i="1">
              <a:solidFill>
                <a:srgbClr val="006600"/>
              </a:solidFill>
            </a:endParaRPr>
          </a:p>
        </p:txBody>
      </p:sp>
      <p:sp>
        <p:nvSpPr>
          <p:cNvPr id="13317" name="Slide Number Placeholder 1">
            <a:extLst>
              <a:ext uri="{FF2B5EF4-FFF2-40B4-BE49-F238E27FC236}">
                <a16:creationId xmlns:a16="http://schemas.microsoft.com/office/drawing/2014/main" xmlns="" id="{43EBFD09-58B7-4D87-884B-BF56D00D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4383A9-B837-46E1-BCB6-A9D9FBE28F6D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8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F8E5838F-C945-44EE-8305-1291D476D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rgbClr val="CC99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/>
              <a:t>What should you expect from a Business Intermediary?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BA0100B7-DFA8-4273-A929-0281DEA0789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200" y="2051577"/>
            <a:ext cx="5901267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06600"/>
                </a:solidFill>
              </a:rPr>
              <a:t>A thorough assessment of  the business to: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b="1" dirty="0">
              <a:solidFill>
                <a:srgbClr val="0066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6600"/>
                </a:solidFill>
              </a:rPr>
              <a:t>Provide a comprehensive and reliable valuation range of the business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6600"/>
                </a:solidFill>
              </a:rPr>
              <a:t>Prepare the client for the sales process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6600"/>
                </a:solidFill>
              </a:rPr>
              <a:t>Identify of obstacles/impediments to selling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EE61670-B225-4500-8C8C-FCCA6CDD4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067" y="2506662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altLang="en-US" sz="1050" b="1" dirty="0">
              <a:solidFill>
                <a:srgbClr val="0066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6600"/>
                </a:solidFill>
              </a:rPr>
              <a:t>Identify value enhancement opportunities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6600"/>
                </a:solidFill>
              </a:rPr>
              <a:t>Review, in detail, the 14 alternatives to a sale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6600"/>
                </a:solidFill>
              </a:rPr>
              <a:t>Obtain the true “Investment Value”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14341" name="Slide Number Placeholder 1">
            <a:extLst>
              <a:ext uri="{FF2B5EF4-FFF2-40B4-BE49-F238E27FC236}">
                <a16:creationId xmlns:a16="http://schemas.microsoft.com/office/drawing/2014/main" xmlns="" id="{F8FC13C1-9910-4D57-B2A4-33134246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3A6E1F-1F0E-44AA-BB60-CEBD245F954F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CFAEFCDA-C088-4F4B-8819-91F4AFD45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933825"/>
            <a:ext cx="77724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en-US" altLang="en-US" sz="2800">
                <a:solidFill>
                  <a:srgbClr val="006600"/>
                </a:solidFill>
              </a:rPr>
              <a:t>	</a:t>
            </a:r>
            <a:endParaRPr lang="en-US" altLang="en-US" sz="2800" b="1" i="1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6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10">
            <a:extLst>
              <a:ext uri="{FF2B5EF4-FFF2-40B4-BE49-F238E27FC236}">
                <a16:creationId xmlns:a16="http://schemas.microsoft.com/office/drawing/2014/main" xmlns="" id="{FB1B95D9-22D5-4801-B455-59BC216D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51" y="188424"/>
            <a:ext cx="8748382" cy="54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B87FE-444F-4692-86F2-D4E8874D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199467" y="-359304"/>
            <a:ext cx="10515600" cy="718608"/>
          </a:xfrm>
        </p:spPr>
        <p:txBody>
          <a:bodyPr>
            <a:normAutofit/>
          </a:bodyPr>
          <a:lstStyle/>
          <a:p>
            <a:r>
              <a:rPr lang="en-US" sz="2800" dirty="0"/>
              <a:t>Classifications of Business Brokers</a:t>
            </a:r>
          </a:p>
        </p:txBody>
      </p:sp>
      <p:sp>
        <p:nvSpPr>
          <p:cNvPr id="10243" name="Slide Number Placeholder 1">
            <a:extLst>
              <a:ext uri="{FF2B5EF4-FFF2-40B4-BE49-F238E27FC236}">
                <a16:creationId xmlns:a16="http://schemas.microsoft.com/office/drawing/2014/main" xmlns="" id="{79538DC4-30E2-4151-B8BC-1DB02497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B41C87-3982-43BC-8937-7F67D3A14329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58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xmlns="" id="{3EAA1467-9140-498E-A69F-7AC318D84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04447"/>
            <a:ext cx="8229600" cy="3921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006600"/>
                </a:solidFill>
              </a:rPr>
              <a:t>How are businesses valued?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006600"/>
                </a:solidFill>
              </a:rPr>
              <a:t>Do rules of thumb work?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006600"/>
                </a:solidFill>
              </a:rPr>
              <a:t>Why is a valuation necessary?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006600"/>
                </a:solidFill>
              </a:rPr>
              <a:t>Why don’t similar business sell for the same multiples?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006600"/>
                </a:solidFill>
              </a:rPr>
              <a:t>What is the biggest impediment to a sale?</a:t>
            </a:r>
          </a:p>
        </p:txBody>
      </p:sp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xmlns="" id="{8AA68E54-418A-45D7-8132-69A163CA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7B2606-92E1-47EF-8400-91F7CF199C2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5A8D759-0B78-4982-AB59-B5582067A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65126"/>
            <a:ext cx="8229600" cy="1143000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b="1" kern="0" dirty="0">
                <a:solidFill>
                  <a:schemeClr val="tx1"/>
                </a:solidFill>
              </a:rPr>
              <a:t>Common Questions</a:t>
            </a:r>
          </a:p>
        </p:txBody>
      </p:sp>
    </p:spTree>
    <p:extLst>
      <p:ext uri="{BB962C8B-B14F-4D97-AF65-F5344CB8AC3E}">
        <p14:creationId xmlns:p14="http://schemas.microsoft.com/office/powerpoint/2010/main" val="16861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AF59B418-47BB-4D79-8188-72F2D1770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/>
              <a:t>What is the Business Worth?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5A44F2C0-624A-45FE-B40B-F2C54BE8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933825"/>
            <a:ext cx="77724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70000"/>
              </a:spcBef>
              <a:spcAft>
                <a:spcPct val="70000"/>
              </a:spcAft>
            </a:pPr>
            <a:r>
              <a:rPr lang="en-US" altLang="en-US" sz="2800">
                <a:solidFill>
                  <a:srgbClr val="006600"/>
                </a:solidFill>
              </a:rPr>
              <a:t>	</a:t>
            </a:r>
            <a:endParaRPr lang="en-US" altLang="en-US" sz="2800" b="1" i="1">
              <a:solidFill>
                <a:srgbClr val="006600"/>
              </a:solidFill>
            </a:endParaRPr>
          </a:p>
        </p:txBody>
      </p:sp>
      <p:pic>
        <p:nvPicPr>
          <p:cNvPr id="22532" name="Picture 4" descr="bs01064_">
            <a:extLst>
              <a:ext uri="{FF2B5EF4-FFF2-40B4-BE49-F238E27FC236}">
                <a16:creationId xmlns:a16="http://schemas.microsoft.com/office/drawing/2014/main" xmlns="" id="{7BA8D906-7DA3-4DB6-AC4A-8065CDB1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19" y="1851589"/>
            <a:ext cx="350202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j0213033">
            <a:extLst>
              <a:ext uri="{FF2B5EF4-FFF2-40B4-BE49-F238E27FC236}">
                <a16:creationId xmlns:a16="http://schemas.microsoft.com/office/drawing/2014/main" xmlns="" id="{02FE1702-4666-47A9-A7D9-BCFE43C9F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37" y="1401674"/>
            <a:ext cx="3409950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Slide Number Placeholder 1">
            <a:extLst>
              <a:ext uri="{FF2B5EF4-FFF2-40B4-BE49-F238E27FC236}">
                <a16:creationId xmlns:a16="http://schemas.microsoft.com/office/drawing/2014/main" xmlns="" id="{B2707481-97BB-4D79-BF6F-E43CC4BF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F29B6C-60B5-4CB0-80CB-6C5B7A49EE67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76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E757839-9708-4B91-806E-5331B9AAB5B9}"/>
              </a:ext>
            </a:extLst>
          </p:cNvPr>
          <p:cNvSpPr txBox="1">
            <a:spLocks noChangeArrowheads="1"/>
          </p:cNvSpPr>
          <p:nvPr/>
        </p:nvSpPr>
        <p:spPr>
          <a:xfrm>
            <a:off x="2243667" y="304797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latin typeface="+mn-lt"/>
              </a:rPr>
              <a:t>THERE ARE 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17</a:t>
            </a:r>
            <a:r>
              <a:rPr lang="en-US" altLang="en-US" b="1" dirty="0">
                <a:latin typeface="+mn-lt"/>
              </a:rPr>
              <a:t> DIFFERENT VALUATION METHODS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7F5341A-A2BE-428F-B225-BB41EF7C3FDD}"/>
              </a:ext>
            </a:extLst>
          </p:cNvPr>
          <p:cNvSpPr txBox="1">
            <a:spLocks noChangeArrowheads="1"/>
          </p:cNvSpPr>
          <p:nvPr/>
        </p:nvSpPr>
        <p:spPr>
          <a:xfrm>
            <a:off x="2105025" y="1670048"/>
            <a:ext cx="9144000" cy="1536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6600"/>
                </a:solidFill>
              </a:rPr>
              <a:t>           Broken down into two main categories</a:t>
            </a:r>
          </a:p>
          <a:p>
            <a:endParaRPr lang="en-US" altLang="en-US" sz="8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en-US" sz="4000" b="1" u="sng" dirty="0">
                <a:solidFill>
                  <a:srgbClr val="006600"/>
                </a:solidFill>
              </a:rPr>
              <a:t>Asset Values</a:t>
            </a:r>
            <a:r>
              <a:rPr lang="en-US" altLang="en-US" sz="4000" b="1" dirty="0">
                <a:solidFill>
                  <a:srgbClr val="006600"/>
                </a:solidFill>
              </a:rPr>
              <a:t>            </a:t>
            </a:r>
            <a:r>
              <a:rPr lang="en-US" altLang="en-US" sz="4000" b="1" u="sng" dirty="0">
                <a:solidFill>
                  <a:srgbClr val="006600"/>
                </a:solidFill>
              </a:rPr>
              <a:t>Earnings Values</a:t>
            </a:r>
            <a:endParaRPr lang="en-US" altLang="en-US" u="sng" dirty="0">
              <a:solidFill>
                <a:srgbClr val="006600"/>
              </a:solidFill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667FB5C4-72DB-4904-A832-DAE85C00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3428998"/>
            <a:ext cx="3352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6600"/>
                </a:solidFill>
                <a:latin typeface="+mn-lt"/>
              </a:rPr>
              <a:t>If the assets values are worth more than the earnings values, then there </a:t>
            </a:r>
            <a:r>
              <a:rPr lang="en-US" altLang="en-US" sz="2000" b="1" u="sng" dirty="0">
                <a:solidFill>
                  <a:srgbClr val="006600"/>
                </a:solidFill>
                <a:latin typeface="+mn-lt"/>
              </a:rPr>
              <a:t>maybe</a:t>
            </a:r>
            <a:r>
              <a:rPr lang="en-US" altLang="en-US" sz="2000" b="1" dirty="0">
                <a:solidFill>
                  <a:srgbClr val="006600"/>
                </a:solidFill>
                <a:latin typeface="+mn-lt"/>
              </a:rPr>
              <a:t> little or no goodwill</a:t>
            </a:r>
          </a:p>
          <a:p>
            <a:pPr algn="ctr"/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D3B42B9E-FBF4-490B-B2EA-5CBEA0C04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133" y="3428999"/>
            <a:ext cx="2590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000" b="1" dirty="0">
                <a:solidFill>
                  <a:srgbClr val="006600"/>
                </a:solidFill>
                <a:latin typeface="+mn-lt"/>
              </a:rPr>
              <a:t>If the earnings value is higher than the asset values, then there is goodwill</a:t>
            </a:r>
          </a:p>
          <a:p>
            <a:pPr algn="ctr"/>
            <a:endParaRPr lang="en-US" altLang="en-US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0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6114A757-17E8-4072-A487-A49F6FE0E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8351" y="1690688"/>
            <a:ext cx="7885113" cy="3543300"/>
          </a:xfrm>
          <a:noFill/>
        </p:spPr>
        <p:txBody>
          <a:bodyPr vert="horz" lIns="82608" tIns="41306" rIns="82608" bIns="41306" rtlCol="0"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i="1" dirty="0">
                <a:solidFill>
                  <a:srgbClr val="006600"/>
                </a:solidFill>
              </a:rPr>
              <a:t>The “Buyer’s” expectation of profits, in conjunction with the “Buyer’s” assessment of risk associated with the investment, is what drives the value of a business!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i="1" dirty="0">
              <a:solidFill>
                <a:srgbClr val="0066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i="1" dirty="0">
                <a:solidFill>
                  <a:srgbClr val="006600"/>
                </a:solidFill>
              </a:rPr>
              <a:t>Earnings Multiple x Defined Profit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i="1" dirty="0">
                <a:solidFill>
                  <a:srgbClr val="006600"/>
                </a:solidFill>
              </a:rPr>
              <a:t>=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i="1" dirty="0">
                <a:solidFill>
                  <a:srgbClr val="006600"/>
                </a:solidFill>
              </a:rPr>
              <a:t>Business Value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BF94227B-5B9E-467F-BFC0-7DDDC185A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34938"/>
            <a:ext cx="8229600" cy="1371600"/>
          </a:xfrm>
          <a:noFill/>
          <a:ln w="38100">
            <a:solidFill>
              <a:srgbClr val="CC9900"/>
            </a:solidFill>
            <a:miter lim="800000"/>
            <a:headEnd/>
            <a:tailEnd/>
          </a:ln>
        </p:spPr>
        <p:txBody>
          <a:bodyPr vert="horz" lIns="82608" tIns="41306" rIns="82608" bIns="41306" rtlCol="0" anchor="ctr">
            <a:normAutofit/>
          </a:bodyPr>
          <a:lstStyle/>
          <a:p>
            <a:pPr eaLnBrk="1" hangingPunct="1"/>
            <a:r>
              <a:rPr lang="en-US" altLang="en-US" sz="4000" b="1"/>
              <a:t>What is my Business Worth?</a:t>
            </a:r>
          </a:p>
        </p:txBody>
      </p:sp>
      <p:sp>
        <p:nvSpPr>
          <p:cNvPr id="24580" name="Slide Number Placeholder 1">
            <a:extLst>
              <a:ext uri="{FF2B5EF4-FFF2-40B4-BE49-F238E27FC236}">
                <a16:creationId xmlns:a16="http://schemas.microsoft.com/office/drawing/2014/main" xmlns="" id="{5F18C812-F816-49ED-83D3-FB39F9F9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F5418A-8342-4456-BC5F-6255D55F779C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5914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2178E1B4-DE51-48B2-859C-AEC1DC5FC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7569" y="908720"/>
            <a:ext cx="7383463" cy="3219450"/>
          </a:xfrm>
          <a:noFill/>
        </p:spPr>
        <p:txBody>
          <a:bodyPr vert="horz" lIns="82608" tIns="41306" rIns="82608" bIns="41306" rtlCol="0">
            <a:normAutofit fontScale="70000" lnSpcReduction="20000"/>
          </a:bodyPr>
          <a:lstStyle/>
          <a:p>
            <a:pPr marL="382588" indent="-382588" defTabSz="1019175"/>
            <a:endParaRPr lang="en-US" altLang="en-US" b="1" dirty="0">
              <a:solidFill>
                <a:srgbClr val="006600"/>
              </a:solidFill>
            </a:endParaRPr>
          </a:p>
          <a:p>
            <a:pPr marL="382588" indent="-382588" algn="ctr" defTabSz="1019175">
              <a:buNone/>
            </a:pPr>
            <a:r>
              <a:rPr lang="en-US" altLang="en-US" sz="4400" b="1" i="1" dirty="0">
                <a:solidFill>
                  <a:srgbClr val="006600"/>
                </a:solidFill>
              </a:rPr>
              <a:t>“</a:t>
            </a:r>
            <a:r>
              <a:rPr lang="en-US" altLang="en-US" sz="4600" b="1" i="1" dirty="0">
                <a:solidFill>
                  <a:srgbClr val="006600"/>
                </a:solidFill>
              </a:rPr>
              <a:t>The true value of a business </a:t>
            </a:r>
          </a:p>
          <a:p>
            <a:pPr marL="382588" indent="-382588" algn="ctr" defTabSz="1019175">
              <a:buNone/>
            </a:pPr>
            <a:r>
              <a:rPr lang="en-US" altLang="en-US" sz="4600" b="1" i="1" dirty="0">
                <a:solidFill>
                  <a:srgbClr val="006600"/>
                </a:solidFill>
              </a:rPr>
              <a:t>lies in the future </a:t>
            </a:r>
          </a:p>
          <a:p>
            <a:pPr marL="382588" indent="-382588" algn="ctr" defTabSz="1019175">
              <a:buNone/>
            </a:pPr>
            <a:r>
              <a:rPr lang="en-US" altLang="en-US" sz="4600" b="1" i="1" dirty="0">
                <a:solidFill>
                  <a:srgbClr val="006600"/>
                </a:solidFill>
              </a:rPr>
              <a:t>as seen by the buyer.”</a:t>
            </a:r>
          </a:p>
          <a:p>
            <a:pPr marL="382588" indent="-382588" algn="ctr" defTabSz="1019175">
              <a:buNone/>
            </a:pPr>
            <a:endParaRPr lang="en-US" altLang="en-US" sz="3800" b="1" dirty="0">
              <a:solidFill>
                <a:srgbClr val="006600"/>
              </a:solidFill>
            </a:endParaRPr>
          </a:p>
          <a:p>
            <a:pPr marL="382588" indent="-382588" algn="r" defTabSz="1019175">
              <a:buNone/>
            </a:pPr>
            <a:r>
              <a:rPr lang="en-US" altLang="en-US" sz="3400" b="1" dirty="0">
                <a:solidFill>
                  <a:srgbClr val="006600"/>
                </a:solidFill>
              </a:rPr>
              <a:t>D.M. Robbins - 1992</a:t>
            </a:r>
          </a:p>
          <a:p>
            <a:pPr marL="382588" indent="-382588" defTabSz="1019175">
              <a:buNone/>
            </a:pPr>
            <a:r>
              <a:rPr lang="en-US" altLang="en-US" dirty="0">
                <a:solidFill>
                  <a:srgbClr val="FFCC00"/>
                </a:solidFill>
              </a:rPr>
              <a:t>                                                   </a:t>
            </a:r>
          </a:p>
          <a:p>
            <a:pPr marL="382588" indent="-382588" defTabSz="1019175">
              <a:buNone/>
            </a:pPr>
            <a:r>
              <a:rPr lang="en-US" altLang="en-US" dirty="0">
                <a:solidFill>
                  <a:srgbClr val="FFCC00"/>
                </a:solidFill>
              </a:rPr>
              <a:t>							</a:t>
            </a:r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xmlns="" id="{DE0E7CC1-CDA6-4924-96E6-8DB3D759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E15015-F33D-487E-B498-1035D126799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00725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373545"/>
      </a:dk2>
      <a:lt2>
        <a:srgbClr val="F4EAD3"/>
      </a:lt2>
      <a:accent1>
        <a:srgbClr val="C08328"/>
      </a:accent1>
      <a:accent2>
        <a:srgbClr val="477976"/>
      </a:accent2>
      <a:accent3>
        <a:srgbClr val="6B301D"/>
      </a:accent3>
      <a:accent4>
        <a:srgbClr val="EBC27D"/>
      </a:accent4>
      <a:accent5>
        <a:srgbClr val="477976"/>
      </a:accent5>
      <a:accent6>
        <a:srgbClr val="A06632"/>
      </a:accent6>
      <a:hlink>
        <a:srgbClr val="637E79"/>
      </a:hlink>
      <a:folHlink>
        <a:srgbClr val="C1B49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O UNIVERSITY TEMPLATE" id="{80645F4D-D8F9-C047-BCAD-900C4EE6F48E}" vid="{C58BCD3E-93F4-7B48-992D-97F9CCFE46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CFO UNIVERSITY TEMPLATE</Template>
  <TotalTime>3409</TotalTime>
  <Words>746</Words>
  <Application>Microsoft Macintosh PowerPoint</Application>
  <PresentationFormat>Widescreen</PresentationFormat>
  <Paragraphs>194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Clip</vt:lpstr>
      <vt:lpstr>Selling a Small Business </vt:lpstr>
      <vt:lpstr>What is a Business Intermediary?</vt:lpstr>
      <vt:lpstr>What should you expect from a Business Intermediary?</vt:lpstr>
      <vt:lpstr>Classifications of Business Brokers</vt:lpstr>
      <vt:lpstr>PowerPoint Presentation</vt:lpstr>
      <vt:lpstr>What is the Business Worth?</vt:lpstr>
      <vt:lpstr>PowerPoint Presentation</vt:lpstr>
      <vt:lpstr>What is my Business Worth?</vt:lpstr>
      <vt:lpstr>PowerPoint Presentation</vt:lpstr>
      <vt:lpstr>Recast Earnings to Fit “Normal”</vt:lpstr>
      <vt:lpstr>Variables Impacting Value</vt:lpstr>
      <vt:lpstr>PowerPoint Presentation</vt:lpstr>
      <vt:lpstr>Types of Buyers</vt:lpstr>
      <vt:lpstr>Methods of Payment</vt:lpstr>
      <vt:lpstr>Proper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Rosvold</dc:creator>
  <cp:lastModifiedBy>Kristin Rosvold</cp:lastModifiedBy>
  <cp:revision>12</cp:revision>
  <dcterms:created xsi:type="dcterms:W3CDTF">2017-03-27T13:38:52Z</dcterms:created>
  <dcterms:modified xsi:type="dcterms:W3CDTF">2017-09-12T19:04:02Z</dcterms:modified>
</cp:coreProperties>
</file>